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67" r:id="rId3"/>
    <p:sldId id="263" r:id="rId4"/>
    <p:sldId id="257" r:id="rId5"/>
    <p:sldId id="258" r:id="rId6"/>
    <p:sldId id="259" r:id="rId7"/>
    <p:sldId id="260" r:id="rId8"/>
    <p:sldId id="261" r:id="rId9"/>
    <p:sldId id="279" r:id="rId10"/>
    <p:sldId id="262" r:id="rId11"/>
    <p:sldId id="268" r:id="rId12"/>
    <p:sldId id="269" r:id="rId13"/>
    <p:sldId id="270" r:id="rId14"/>
    <p:sldId id="271" r:id="rId15"/>
    <p:sldId id="272" r:id="rId16"/>
    <p:sldId id="273" r:id="rId17"/>
    <p:sldId id="274" r:id="rId18"/>
    <p:sldId id="275" r:id="rId19"/>
    <p:sldId id="276" r:id="rId20"/>
    <p:sldId id="277" r:id="rId21"/>
    <p:sldId id="278" r:id="rId22"/>
    <p:sldId id="29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78"/>
    <p:restoredTop sz="94590"/>
  </p:normalViewPr>
  <p:slideViewPr>
    <p:cSldViewPr snapToGrid="0" snapToObjects="1">
      <p:cViewPr varScale="1">
        <p:scale>
          <a:sx n="92" d="100"/>
          <a:sy n="92" d="100"/>
        </p:scale>
        <p:origin x="85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6.png>
</file>

<file path=ppt/media/image2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6BDA0-F868-4041-A6EE-DDCB528AC0BD}" type="datetimeFigureOut">
              <a:rPr lang="en-US" smtClean="0"/>
              <a:t>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E727E8-4055-924C-8B6D-ED79D55C2A0F}" type="slidenum">
              <a:rPr lang="en-US" smtClean="0"/>
              <a:t>‹#›</a:t>
            </a:fld>
            <a:endParaRPr lang="en-US"/>
          </a:p>
        </p:txBody>
      </p:sp>
    </p:spTree>
    <p:extLst>
      <p:ext uri="{BB962C8B-B14F-4D97-AF65-F5344CB8AC3E}">
        <p14:creationId xmlns:p14="http://schemas.microsoft.com/office/powerpoint/2010/main" val="364004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8E727E8-4055-924C-8B6D-ED79D55C2A0F}" type="slidenum">
              <a:rPr lang="en-US" smtClean="0"/>
              <a:t>1</a:t>
            </a:fld>
            <a:endParaRPr lang="en-US"/>
          </a:p>
        </p:txBody>
      </p:sp>
    </p:spTree>
    <p:extLst>
      <p:ext uri="{BB962C8B-B14F-4D97-AF65-F5344CB8AC3E}">
        <p14:creationId xmlns:p14="http://schemas.microsoft.com/office/powerpoint/2010/main" val="1787095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5B647E7-F2FD-C046-AE4E-822F44CBDCFE}" type="datetime1">
              <a:rPr lang="en-US" smtClean="0"/>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327398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24FA29-0846-1A4F-8B42-44FD48A72841}" type="datetime1">
              <a:rPr lang="en-US" smtClean="0"/>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765454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F6E449-A0D1-3643-A7D7-A59097C7D579}" type="datetime1">
              <a:rPr lang="en-US" smtClean="0"/>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67693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49DFA2-4482-F346-BF65-01AB6F68467C}" type="datetime1">
              <a:rPr lang="en-US" smtClean="0"/>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34262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A1D4F4-FBFF-6B47-948C-F00C91736A58}" type="datetime1">
              <a:rPr lang="en-US" smtClean="0"/>
              <a:t>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20612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1DCF1E-4E69-644E-BC35-F57D9A513B6D}" type="datetime1">
              <a:rPr lang="en-US" smtClean="0"/>
              <a:t>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78131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D7FE025-2747-7447-8FB5-4A48E529A1CB}" type="datetime1">
              <a:rPr lang="en-US" smtClean="0"/>
              <a:t>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047947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077A4E5-CCAE-9B45-AA32-A479F3595CC3}" type="datetime1">
              <a:rPr lang="en-US" smtClean="0"/>
              <a:t>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134717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836B2E-85C4-6F4D-BEDA-4D25492BFACA}" type="datetime1">
              <a:rPr lang="en-US" smtClean="0"/>
              <a:t>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93681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ECD924-4C7C-DC41-9F12-35DB45EADD4D}" type="datetime1">
              <a:rPr lang="en-US" smtClean="0"/>
              <a:t>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771430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D44A18-2017-B94B-A711-E6FB904F54B1}" type="datetime1">
              <a:rPr lang="en-US" smtClean="0"/>
              <a:t>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62211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8845B9-D71D-694D-A2CD-4D56C58E906B}" type="datetime1">
              <a:rPr lang="en-US" smtClean="0"/>
              <a:t>8/20/18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C1335D-5C6A-0B42-9745-CD5AAF743FE7}" type="slidenum">
              <a:rPr lang="en-US" smtClean="0"/>
              <a:t>‹#›</a:t>
            </a:fld>
            <a:endParaRPr lang="en-US"/>
          </a:p>
        </p:txBody>
      </p:sp>
    </p:spTree>
    <p:extLst>
      <p:ext uri="{BB962C8B-B14F-4D97-AF65-F5344CB8AC3E}">
        <p14:creationId xmlns:p14="http://schemas.microsoft.com/office/powerpoint/2010/main" val="343149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16.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1.emf"/><Relationship Id="rId1" Type="http://schemas.openxmlformats.org/officeDocument/2006/relationships/slideLayout" Target="../slideLayouts/slideLayout2.xml"/><Relationship Id="rId4" Type="http://schemas.openxmlformats.org/officeDocument/2006/relationships/image" Target="../media/image34.emf"/></Relationships>
</file>

<file path=ppt/slides/_rels/slide17.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2.emf"/><Relationship Id="rId7" Type="http://schemas.openxmlformats.org/officeDocument/2006/relationships/image" Target="../media/image6.emf"/><Relationship Id="rId2" Type="http://schemas.openxmlformats.org/officeDocument/2006/relationships/image" Target="../media/image1.emf"/><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image" Target="../media/image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s>
</file>

<file path=ppt/slides/_rels/slide20.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emf"/><Relationship Id="rId7" Type="http://schemas.openxmlformats.org/officeDocument/2006/relationships/image" Target="../media/image15.emf"/><Relationship Id="rId2" Type="http://schemas.openxmlformats.org/officeDocument/2006/relationships/image" Target="../media/image10.emf"/><Relationship Id="rId1" Type="http://schemas.openxmlformats.org/officeDocument/2006/relationships/slideLayout" Target="../slideLayouts/slideLayout2.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8.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image" Target="../media/image17.emf"/><Relationship Id="rId1" Type="http://schemas.openxmlformats.org/officeDocument/2006/relationships/slideLayout" Target="../slideLayouts/slideLayout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Computational Chemistry in Parallel</a:t>
            </a:r>
          </a:p>
        </p:txBody>
      </p:sp>
      <p:sp>
        <p:nvSpPr>
          <p:cNvPr id="3" name="Subtitle 2"/>
          <p:cNvSpPr>
            <a:spLocks noGrp="1"/>
          </p:cNvSpPr>
          <p:nvPr>
            <p:ph type="subTitle" idx="1"/>
          </p:nvPr>
        </p:nvSpPr>
        <p:spPr/>
        <p:txBody>
          <a:bodyPr/>
          <a:lstStyle/>
          <a:p>
            <a:r>
              <a:rPr lang="en-US" dirty="0"/>
              <a:t>Dylan Hennessey</a:t>
            </a:r>
          </a:p>
        </p:txBody>
      </p:sp>
      <p:sp>
        <p:nvSpPr>
          <p:cNvPr id="4" name="Slide Number Placeholder 3"/>
          <p:cNvSpPr>
            <a:spLocks noGrp="1"/>
          </p:cNvSpPr>
          <p:nvPr>
            <p:ph type="sldNum" sz="quarter" idx="12"/>
          </p:nvPr>
        </p:nvSpPr>
        <p:spPr/>
        <p:txBody>
          <a:bodyPr/>
          <a:lstStyle/>
          <a:p>
            <a:fld id="{2CC1335D-5C6A-0B42-9745-CD5AAF743FE7}" type="slidenum">
              <a:rPr lang="en-US" smtClean="0"/>
              <a:t>1</a:t>
            </a:fld>
            <a:endParaRPr lang="en-US"/>
          </a:p>
        </p:txBody>
      </p:sp>
    </p:spTree>
    <p:extLst>
      <p:ext uri="{BB962C8B-B14F-4D97-AF65-F5344CB8AC3E}">
        <p14:creationId xmlns:p14="http://schemas.microsoft.com/office/powerpoint/2010/main" val="755671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F1FCB-07C3-BB49-B2C9-871A5D9BD1A4}"/>
              </a:ext>
            </a:extLst>
          </p:cNvPr>
          <p:cNvSpPr>
            <a:spLocks noGrp="1"/>
          </p:cNvSpPr>
          <p:nvPr>
            <p:ph type="title"/>
          </p:nvPr>
        </p:nvSpPr>
        <p:spPr/>
        <p:txBody>
          <a:bodyPr/>
          <a:lstStyle/>
          <a:p>
            <a:r>
              <a:rPr lang="en-US" dirty="0"/>
              <a:t>Two-Electron Algorithm</a:t>
            </a:r>
          </a:p>
        </p:txBody>
      </p:sp>
      <p:sp>
        <p:nvSpPr>
          <p:cNvPr id="4" name="Slide Number Placeholder 3">
            <a:extLst>
              <a:ext uri="{FF2B5EF4-FFF2-40B4-BE49-F238E27FC236}">
                <a16:creationId xmlns:a16="http://schemas.microsoft.com/office/drawing/2014/main" id="{D47C332B-2DBF-6B4C-8F02-7089A6F752FF}"/>
              </a:ext>
            </a:extLst>
          </p:cNvPr>
          <p:cNvSpPr>
            <a:spLocks noGrp="1"/>
          </p:cNvSpPr>
          <p:nvPr>
            <p:ph type="sldNum" sz="quarter" idx="12"/>
          </p:nvPr>
        </p:nvSpPr>
        <p:spPr/>
        <p:txBody>
          <a:bodyPr/>
          <a:lstStyle/>
          <a:p>
            <a:fld id="{2CC1335D-5C6A-0B42-9745-CD5AAF743FE7}" type="slidenum">
              <a:rPr lang="en-US" smtClean="0"/>
              <a:t>10</a:t>
            </a:fld>
            <a:endParaRPr lang="en-US"/>
          </a:p>
        </p:txBody>
      </p:sp>
      <p:sp>
        <p:nvSpPr>
          <p:cNvPr id="12" name="TextBox 11">
            <a:extLst>
              <a:ext uri="{FF2B5EF4-FFF2-40B4-BE49-F238E27FC236}">
                <a16:creationId xmlns:a16="http://schemas.microsoft.com/office/drawing/2014/main" id="{12C06680-FED9-BD46-A9F0-ED142EFB0097}"/>
              </a:ext>
            </a:extLst>
          </p:cNvPr>
          <p:cNvSpPr txBox="1"/>
          <p:nvPr/>
        </p:nvSpPr>
        <p:spPr>
          <a:xfrm>
            <a:off x="5806939" y="3606994"/>
            <a:ext cx="4968818" cy="923330"/>
          </a:xfrm>
          <a:prstGeom prst="rect">
            <a:avLst/>
          </a:prstGeom>
          <a:noFill/>
        </p:spPr>
        <p:txBody>
          <a:bodyPr wrap="square" rtlCol="0">
            <a:spAutoFit/>
          </a:bodyPr>
          <a:lstStyle/>
          <a:p>
            <a:r>
              <a:rPr lang="en-US" dirty="0"/>
              <a:t>Six indices to loop over and a non-trivial method of</a:t>
            </a:r>
          </a:p>
          <a:p>
            <a:r>
              <a:rPr lang="en-US" dirty="0"/>
              <a:t>determining their maximum values makes this algorithm difficult to parallelize</a:t>
            </a:r>
          </a:p>
        </p:txBody>
      </p:sp>
      <p:pic>
        <p:nvPicPr>
          <p:cNvPr id="14" name="Picture 13">
            <a:extLst>
              <a:ext uri="{FF2B5EF4-FFF2-40B4-BE49-F238E27FC236}">
                <a16:creationId xmlns:a16="http://schemas.microsoft.com/office/drawing/2014/main" id="{E09870B1-D128-3440-9EF7-011911C04DCB}"/>
              </a:ext>
            </a:extLst>
          </p:cNvPr>
          <p:cNvPicPr>
            <a:picLocks noChangeAspect="1"/>
          </p:cNvPicPr>
          <p:nvPr/>
        </p:nvPicPr>
        <p:blipFill>
          <a:blip r:embed="rId2"/>
          <a:stretch>
            <a:fillRect/>
          </a:stretch>
        </p:blipFill>
        <p:spPr>
          <a:xfrm>
            <a:off x="5205248" y="2390474"/>
            <a:ext cx="6172200" cy="469900"/>
          </a:xfrm>
          <a:prstGeom prst="rect">
            <a:avLst/>
          </a:prstGeom>
        </p:spPr>
      </p:pic>
      <p:pic>
        <p:nvPicPr>
          <p:cNvPr id="17" name="Picture 16">
            <a:extLst>
              <a:ext uri="{FF2B5EF4-FFF2-40B4-BE49-F238E27FC236}">
                <a16:creationId xmlns:a16="http://schemas.microsoft.com/office/drawing/2014/main" id="{3A28FAC8-F265-4548-9B93-7D30A6375545}"/>
              </a:ext>
            </a:extLst>
          </p:cNvPr>
          <p:cNvPicPr>
            <a:picLocks noChangeAspect="1"/>
          </p:cNvPicPr>
          <p:nvPr/>
        </p:nvPicPr>
        <p:blipFill>
          <a:blip r:embed="rId3"/>
          <a:stretch>
            <a:fillRect/>
          </a:stretch>
        </p:blipFill>
        <p:spPr>
          <a:xfrm>
            <a:off x="1130081" y="1690688"/>
            <a:ext cx="5118100" cy="4800600"/>
          </a:xfrm>
          <a:prstGeom prst="rect">
            <a:avLst/>
          </a:prstGeom>
        </p:spPr>
      </p:pic>
    </p:spTree>
    <p:extLst>
      <p:ext uri="{BB962C8B-B14F-4D97-AF65-F5344CB8AC3E}">
        <p14:creationId xmlns:p14="http://schemas.microsoft.com/office/powerpoint/2010/main" val="42865851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AF20C-BCC7-7444-86B9-B2930C74AB59}"/>
              </a:ext>
            </a:extLst>
          </p:cNvPr>
          <p:cNvSpPr>
            <a:spLocks noGrp="1"/>
          </p:cNvSpPr>
          <p:nvPr>
            <p:ph type="title"/>
          </p:nvPr>
        </p:nvSpPr>
        <p:spPr/>
        <p:txBody>
          <a:bodyPr/>
          <a:lstStyle/>
          <a:p>
            <a:r>
              <a:rPr lang="en-US" dirty="0"/>
              <a:t>Three-Dimensional Solution</a:t>
            </a:r>
          </a:p>
        </p:txBody>
      </p:sp>
      <p:sp>
        <p:nvSpPr>
          <p:cNvPr id="4" name="Slide Number Placeholder 3">
            <a:extLst>
              <a:ext uri="{FF2B5EF4-FFF2-40B4-BE49-F238E27FC236}">
                <a16:creationId xmlns:a16="http://schemas.microsoft.com/office/drawing/2014/main" id="{70EFF405-D7AA-C440-B2A1-0107C19540BE}"/>
              </a:ext>
            </a:extLst>
          </p:cNvPr>
          <p:cNvSpPr>
            <a:spLocks noGrp="1"/>
          </p:cNvSpPr>
          <p:nvPr>
            <p:ph type="sldNum" sz="quarter" idx="12"/>
          </p:nvPr>
        </p:nvSpPr>
        <p:spPr/>
        <p:txBody>
          <a:bodyPr/>
          <a:lstStyle/>
          <a:p>
            <a:fld id="{2CC1335D-5C6A-0B42-9745-CD5AAF743FE7}" type="slidenum">
              <a:rPr lang="en-US" smtClean="0"/>
              <a:t>11</a:t>
            </a:fld>
            <a:endParaRPr lang="en-US"/>
          </a:p>
        </p:txBody>
      </p:sp>
      <p:pic>
        <p:nvPicPr>
          <p:cNvPr id="5" name="Picture 4">
            <a:extLst>
              <a:ext uri="{FF2B5EF4-FFF2-40B4-BE49-F238E27FC236}">
                <a16:creationId xmlns:a16="http://schemas.microsoft.com/office/drawing/2014/main" id="{54DBD8B3-A405-634A-B40D-2C9BF8B7DDAB}"/>
              </a:ext>
            </a:extLst>
          </p:cNvPr>
          <p:cNvPicPr>
            <a:picLocks noChangeAspect="1"/>
          </p:cNvPicPr>
          <p:nvPr/>
        </p:nvPicPr>
        <p:blipFill>
          <a:blip r:embed="rId2"/>
          <a:stretch>
            <a:fillRect/>
          </a:stretch>
        </p:blipFill>
        <p:spPr>
          <a:xfrm>
            <a:off x="838200" y="1314035"/>
            <a:ext cx="5207524" cy="5543965"/>
          </a:xfrm>
          <a:prstGeom prst="rect">
            <a:avLst/>
          </a:prstGeom>
        </p:spPr>
      </p:pic>
      <p:grpSp>
        <p:nvGrpSpPr>
          <p:cNvPr id="15" name="Group 14">
            <a:extLst>
              <a:ext uri="{FF2B5EF4-FFF2-40B4-BE49-F238E27FC236}">
                <a16:creationId xmlns:a16="http://schemas.microsoft.com/office/drawing/2014/main" id="{25F20353-BAF1-1F42-89CB-19D182AFD135}"/>
              </a:ext>
            </a:extLst>
          </p:cNvPr>
          <p:cNvGrpSpPr/>
          <p:nvPr/>
        </p:nvGrpSpPr>
        <p:grpSpPr>
          <a:xfrm>
            <a:off x="6045724" y="2840378"/>
            <a:ext cx="6146276" cy="1454244"/>
            <a:chOff x="6045724" y="2840378"/>
            <a:chExt cx="6146276" cy="1454244"/>
          </a:xfrm>
        </p:grpSpPr>
        <p:grpSp>
          <p:nvGrpSpPr>
            <p:cNvPr id="13" name="Group 12">
              <a:extLst>
                <a:ext uri="{FF2B5EF4-FFF2-40B4-BE49-F238E27FC236}">
                  <a16:creationId xmlns:a16="http://schemas.microsoft.com/office/drawing/2014/main" id="{72361754-C11E-9F44-B967-8C084A547B78}"/>
                </a:ext>
              </a:extLst>
            </p:cNvPr>
            <p:cNvGrpSpPr/>
            <p:nvPr/>
          </p:nvGrpSpPr>
          <p:grpSpPr>
            <a:xfrm>
              <a:off x="6045724" y="2840378"/>
              <a:ext cx="6146276" cy="1454244"/>
              <a:chOff x="5788058" y="2190142"/>
              <a:chExt cx="6146276" cy="1454244"/>
            </a:xfrm>
          </p:grpSpPr>
          <p:sp>
            <p:nvSpPr>
              <p:cNvPr id="8" name="TextBox 7">
                <a:extLst>
                  <a:ext uri="{FF2B5EF4-FFF2-40B4-BE49-F238E27FC236}">
                    <a16:creationId xmlns:a16="http://schemas.microsoft.com/office/drawing/2014/main" id="{38EA6B60-9D91-E54A-8718-CFDE5521BB4C}"/>
                  </a:ext>
                </a:extLst>
              </p:cNvPr>
              <p:cNvSpPr txBox="1"/>
              <p:nvPr/>
            </p:nvSpPr>
            <p:spPr>
              <a:xfrm>
                <a:off x="5788058" y="2190142"/>
                <a:ext cx="5664499" cy="369332"/>
              </a:xfrm>
              <a:prstGeom prst="rect">
                <a:avLst/>
              </a:prstGeom>
              <a:noFill/>
            </p:spPr>
            <p:txBody>
              <a:bodyPr wrap="none" rtlCol="0">
                <a:spAutoFit/>
              </a:bodyPr>
              <a:lstStyle/>
              <a:p>
                <a:r>
                  <a:rPr lang="en-US" dirty="0"/>
                  <a:t>Map </a:t>
                </a:r>
                <a:r>
                  <a:rPr lang="en-US" dirty="0" err="1"/>
                  <a:t>λ</a:t>
                </a:r>
                <a:r>
                  <a:rPr lang="en-US" dirty="0"/>
                  <a:t> to </a:t>
                </a:r>
                <a:r>
                  <a:rPr lang="en-US" dirty="0" err="1"/>
                  <a:t>threadIdx.x</a:t>
                </a:r>
                <a:r>
                  <a:rPr lang="en-US" dirty="0"/>
                  <a:t>, p to </a:t>
                </a:r>
                <a:r>
                  <a:rPr lang="en-US" dirty="0" err="1"/>
                  <a:t>threadIdx.y</a:t>
                </a:r>
                <a:r>
                  <a:rPr lang="en-US" dirty="0"/>
                  <a:t> and q to </a:t>
                </a:r>
                <a:r>
                  <a:rPr lang="en-US" dirty="0" err="1"/>
                  <a:t>threadIdx.z</a:t>
                </a:r>
                <a:endParaRPr lang="en-US" dirty="0"/>
              </a:p>
            </p:txBody>
          </p:sp>
          <p:sp>
            <p:nvSpPr>
              <p:cNvPr id="10" name="TextBox 9">
                <a:extLst>
                  <a:ext uri="{FF2B5EF4-FFF2-40B4-BE49-F238E27FC236}">
                    <a16:creationId xmlns:a16="http://schemas.microsoft.com/office/drawing/2014/main" id="{DE6D441A-D94B-2E42-96E2-656DDCF93F55}"/>
                  </a:ext>
                </a:extLst>
              </p:cNvPr>
              <p:cNvSpPr txBox="1"/>
              <p:nvPr/>
            </p:nvSpPr>
            <p:spPr>
              <a:xfrm>
                <a:off x="5788058" y="2721056"/>
                <a:ext cx="6146276" cy="923330"/>
              </a:xfrm>
              <a:prstGeom prst="rect">
                <a:avLst/>
              </a:prstGeom>
              <a:noFill/>
            </p:spPr>
            <p:txBody>
              <a:bodyPr wrap="square" rtlCol="0">
                <a:spAutoFit/>
              </a:bodyPr>
              <a:lstStyle/>
              <a:p>
                <a:r>
                  <a:rPr lang="en-US" dirty="0"/>
                  <a:t>Block dimensions would be (1, 32, 32) </a:t>
                </a:r>
              </a:p>
              <a:p>
                <a:endParaRPr lang="en-US" dirty="0"/>
              </a:p>
              <a:p>
                <a:r>
                  <a:rPr lang="en-US" dirty="0"/>
                  <a:t>Grid dimensions would be </a:t>
                </a:r>
                <a:endParaRPr lang="en-US" i="1" dirty="0"/>
              </a:p>
            </p:txBody>
          </p:sp>
        </p:grpSp>
        <p:pic>
          <p:nvPicPr>
            <p:cNvPr id="14" name="Picture 13">
              <a:extLst>
                <a:ext uri="{FF2B5EF4-FFF2-40B4-BE49-F238E27FC236}">
                  <a16:creationId xmlns:a16="http://schemas.microsoft.com/office/drawing/2014/main" id="{8A38944B-DDAA-1340-B099-59A9C989E4E5}"/>
                </a:ext>
              </a:extLst>
            </p:cNvPr>
            <p:cNvPicPr>
              <a:picLocks noChangeAspect="1"/>
            </p:cNvPicPr>
            <p:nvPr/>
          </p:nvPicPr>
          <p:blipFill>
            <a:blip r:embed="rId3"/>
            <a:stretch>
              <a:fillRect/>
            </a:stretch>
          </p:blipFill>
          <p:spPr>
            <a:xfrm>
              <a:off x="8692642" y="3905616"/>
              <a:ext cx="2776088" cy="389006"/>
            </a:xfrm>
            <a:prstGeom prst="rect">
              <a:avLst/>
            </a:prstGeom>
          </p:spPr>
        </p:pic>
      </p:grpSp>
    </p:spTree>
    <p:extLst>
      <p:ext uri="{BB962C8B-B14F-4D97-AF65-F5344CB8AC3E}">
        <p14:creationId xmlns:p14="http://schemas.microsoft.com/office/powerpoint/2010/main" val="5278712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7552" y="1306953"/>
            <a:ext cx="10058399" cy="5049397"/>
          </a:xfrm>
          <a:prstGeom prst="rect">
            <a:avLst/>
          </a:prstGeom>
        </p:spPr>
      </p:pic>
      <p:sp>
        <p:nvSpPr>
          <p:cNvPr id="2" name="Title 1">
            <a:extLst>
              <a:ext uri="{FF2B5EF4-FFF2-40B4-BE49-F238E27FC236}">
                <a16:creationId xmlns:a16="http://schemas.microsoft.com/office/drawing/2014/main" id="{D828EEF6-28AE-2749-B7FC-09400D064931}"/>
              </a:ext>
            </a:extLst>
          </p:cNvPr>
          <p:cNvSpPr>
            <a:spLocks noGrp="1"/>
          </p:cNvSpPr>
          <p:nvPr>
            <p:ph type="title"/>
          </p:nvPr>
        </p:nvSpPr>
        <p:spPr/>
        <p:txBody>
          <a:bodyPr/>
          <a:lstStyle/>
          <a:p>
            <a:r>
              <a:rPr lang="en-US" dirty="0"/>
              <a:t>Three-Dimensional Solution</a:t>
            </a:r>
          </a:p>
        </p:txBody>
      </p:sp>
      <p:sp>
        <p:nvSpPr>
          <p:cNvPr id="4" name="Slide Number Placeholder 3">
            <a:extLst>
              <a:ext uri="{FF2B5EF4-FFF2-40B4-BE49-F238E27FC236}">
                <a16:creationId xmlns:a16="http://schemas.microsoft.com/office/drawing/2014/main" id="{070865B7-8942-3E4D-A3EB-138663283C76}"/>
              </a:ext>
            </a:extLst>
          </p:cNvPr>
          <p:cNvSpPr>
            <a:spLocks noGrp="1"/>
          </p:cNvSpPr>
          <p:nvPr>
            <p:ph type="sldNum" sz="quarter" idx="12"/>
          </p:nvPr>
        </p:nvSpPr>
        <p:spPr/>
        <p:txBody>
          <a:bodyPr/>
          <a:lstStyle/>
          <a:p>
            <a:fld id="{2CC1335D-5C6A-0B42-9745-CD5AAF743FE7}" type="slidenum">
              <a:rPr lang="en-US" smtClean="0"/>
              <a:t>12</a:t>
            </a:fld>
            <a:endParaRPr lang="en-US"/>
          </a:p>
        </p:txBody>
      </p:sp>
      <p:sp>
        <p:nvSpPr>
          <p:cNvPr id="7" name="TextBox 6">
            <a:extLst>
              <a:ext uri="{FF2B5EF4-FFF2-40B4-BE49-F238E27FC236}">
                <a16:creationId xmlns:a16="http://schemas.microsoft.com/office/drawing/2014/main" id="{9E12F651-8667-6C4A-9230-DB0A1E42EA12}"/>
              </a:ext>
            </a:extLst>
          </p:cNvPr>
          <p:cNvSpPr txBox="1"/>
          <p:nvPr/>
        </p:nvSpPr>
        <p:spPr>
          <a:xfrm>
            <a:off x="5683798" y="4879022"/>
            <a:ext cx="4709238" cy="1477328"/>
          </a:xfrm>
          <a:prstGeom prst="rect">
            <a:avLst/>
          </a:prstGeom>
          <a:noFill/>
        </p:spPr>
        <p:txBody>
          <a:bodyPr wrap="none" rtlCol="0">
            <a:spAutoFit/>
          </a:bodyPr>
          <a:lstStyle/>
          <a:p>
            <a:r>
              <a:rPr lang="en-US" dirty="0"/>
              <a:t>Basis set of size </a:t>
            </a:r>
            <a:r>
              <a:rPr lang="en-CA" dirty="0"/>
              <a:t>(30,25,25,20,20,15,15). </a:t>
            </a:r>
          </a:p>
          <a:p>
            <a:endParaRPr lang="en-CA" dirty="0"/>
          </a:p>
          <a:p>
            <a:r>
              <a:rPr lang="en-CA" dirty="0"/>
              <a:t>The </a:t>
            </a:r>
            <a:r>
              <a:rPr lang="en-CA" dirty="0" err="1"/>
              <a:t>blockDim</a:t>
            </a:r>
            <a:r>
              <a:rPr lang="en-CA" dirty="0"/>
              <a:t> = (1,32,32) and </a:t>
            </a:r>
            <a:r>
              <a:rPr lang="en-CA" dirty="0" err="1"/>
              <a:t>gridDim</a:t>
            </a:r>
            <a:r>
              <a:rPr lang="en-CA" dirty="0"/>
              <a:t> = (7,1,1)</a:t>
            </a:r>
          </a:p>
          <a:p>
            <a:endParaRPr lang="en-CA" dirty="0"/>
          </a:p>
          <a:p>
            <a:r>
              <a:rPr lang="en-CA" dirty="0"/>
              <a:t>Workload is not distributed to threads very well.</a:t>
            </a:r>
          </a:p>
        </p:txBody>
      </p:sp>
    </p:spTree>
    <p:extLst>
      <p:ext uri="{BB962C8B-B14F-4D97-AF65-F5344CB8AC3E}">
        <p14:creationId xmlns:p14="http://schemas.microsoft.com/office/powerpoint/2010/main" val="36027723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5493-3FAA-3442-AC37-6C8AEB8F610D}"/>
              </a:ext>
            </a:extLst>
          </p:cNvPr>
          <p:cNvSpPr>
            <a:spLocks noGrp="1"/>
          </p:cNvSpPr>
          <p:nvPr>
            <p:ph type="title"/>
          </p:nvPr>
        </p:nvSpPr>
        <p:spPr/>
        <p:txBody>
          <a:bodyPr/>
          <a:lstStyle/>
          <a:p>
            <a:r>
              <a:rPr lang="en-US" dirty="0"/>
              <a:t>Two-Dimensional Solution</a:t>
            </a:r>
          </a:p>
        </p:txBody>
      </p:sp>
      <p:sp>
        <p:nvSpPr>
          <p:cNvPr id="4" name="Slide Number Placeholder 3">
            <a:extLst>
              <a:ext uri="{FF2B5EF4-FFF2-40B4-BE49-F238E27FC236}">
                <a16:creationId xmlns:a16="http://schemas.microsoft.com/office/drawing/2014/main" id="{F5F0C81C-0A8B-EB48-94B9-3CAA99791403}"/>
              </a:ext>
            </a:extLst>
          </p:cNvPr>
          <p:cNvSpPr>
            <a:spLocks noGrp="1"/>
          </p:cNvSpPr>
          <p:nvPr>
            <p:ph type="sldNum" sz="quarter" idx="12"/>
          </p:nvPr>
        </p:nvSpPr>
        <p:spPr/>
        <p:txBody>
          <a:bodyPr/>
          <a:lstStyle/>
          <a:p>
            <a:fld id="{2CC1335D-5C6A-0B42-9745-CD5AAF743FE7}" type="slidenum">
              <a:rPr lang="en-US" smtClean="0"/>
              <a:t>13</a:t>
            </a:fld>
            <a:endParaRPr lang="en-US"/>
          </a:p>
        </p:txBody>
      </p:sp>
      <p:pic>
        <p:nvPicPr>
          <p:cNvPr id="6" name="Picture 5">
            <a:extLst>
              <a:ext uri="{FF2B5EF4-FFF2-40B4-BE49-F238E27FC236}">
                <a16:creationId xmlns:a16="http://schemas.microsoft.com/office/drawing/2014/main" id="{3DAC93D3-1A3E-BA42-ACB8-BECEBD84F386}"/>
              </a:ext>
            </a:extLst>
          </p:cNvPr>
          <p:cNvPicPr>
            <a:picLocks noChangeAspect="1"/>
          </p:cNvPicPr>
          <p:nvPr/>
        </p:nvPicPr>
        <p:blipFill>
          <a:blip r:embed="rId2"/>
          <a:stretch>
            <a:fillRect/>
          </a:stretch>
        </p:blipFill>
        <p:spPr>
          <a:xfrm>
            <a:off x="1409398" y="1485607"/>
            <a:ext cx="5085996" cy="5075824"/>
          </a:xfrm>
          <a:prstGeom prst="rect">
            <a:avLst/>
          </a:prstGeom>
        </p:spPr>
      </p:pic>
      <p:sp>
        <p:nvSpPr>
          <p:cNvPr id="7" name="TextBox 6">
            <a:extLst>
              <a:ext uri="{FF2B5EF4-FFF2-40B4-BE49-F238E27FC236}">
                <a16:creationId xmlns:a16="http://schemas.microsoft.com/office/drawing/2014/main" id="{FA827FAF-FA67-DF4C-AE14-F0757EA83C47}"/>
              </a:ext>
            </a:extLst>
          </p:cNvPr>
          <p:cNvSpPr txBox="1"/>
          <p:nvPr/>
        </p:nvSpPr>
        <p:spPr>
          <a:xfrm>
            <a:off x="6837992" y="3048000"/>
            <a:ext cx="4930324" cy="1200329"/>
          </a:xfrm>
          <a:prstGeom prst="rect">
            <a:avLst/>
          </a:prstGeom>
          <a:noFill/>
        </p:spPr>
        <p:txBody>
          <a:bodyPr wrap="none" rtlCol="0">
            <a:spAutoFit/>
          </a:bodyPr>
          <a:lstStyle/>
          <a:p>
            <a:r>
              <a:rPr lang="en-US" dirty="0"/>
              <a:t>Better because each thread is now only calculating</a:t>
            </a:r>
          </a:p>
          <a:p>
            <a:r>
              <a:rPr lang="en-US" dirty="0"/>
              <a:t>one set of integrals</a:t>
            </a:r>
          </a:p>
          <a:p>
            <a:endParaRPr lang="en-US" dirty="0"/>
          </a:p>
          <a:p>
            <a:r>
              <a:rPr lang="en-US" dirty="0"/>
              <a:t>Still have issues with blocks containing idle threads</a:t>
            </a:r>
          </a:p>
        </p:txBody>
      </p:sp>
    </p:spTree>
    <p:extLst>
      <p:ext uri="{BB962C8B-B14F-4D97-AF65-F5344CB8AC3E}">
        <p14:creationId xmlns:p14="http://schemas.microsoft.com/office/powerpoint/2010/main" val="21516087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BA8E4-842A-7249-B80D-6388AC4785A9}"/>
              </a:ext>
            </a:extLst>
          </p:cNvPr>
          <p:cNvSpPr>
            <a:spLocks noGrp="1"/>
          </p:cNvSpPr>
          <p:nvPr>
            <p:ph type="title"/>
          </p:nvPr>
        </p:nvSpPr>
        <p:spPr/>
        <p:txBody>
          <a:bodyPr/>
          <a:lstStyle/>
          <a:p>
            <a:r>
              <a:rPr lang="en-US" dirty="0"/>
              <a:t>One-Dimensional Solution</a:t>
            </a:r>
          </a:p>
        </p:txBody>
      </p:sp>
      <p:sp>
        <p:nvSpPr>
          <p:cNvPr id="4" name="Slide Number Placeholder 3">
            <a:extLst>
              <a:ext uri="{FF2B5EF4-FFF2-40B4-BE49-F238E27FC236}">
                <a16:creationId xmlns:a16="http://schemas.microsoft.com/office/drawing/2014/main" id="{0DDC1EFF-4A1D-FA43-A105-ED9BAE26BACC}"/>
              </a:ext>
            </a:extLst>
          </p:cNvPr>
          <p:cNvSpPr>
            <a:spLocks noGrp="1"/>
          </p:cNvSpPr>
          <p:nvPr>
            <p:ph type="sldNum" sz="quarter" idx="12"/>
          </p:nvPr>
        </p:nvSpPr>
        <p:spPr/>
        <p:txBody>
          <a:bodyPr/>
          <a:lstStyle/>
          <a:p>
            <a:fld id="{2CC1335D-5C6A-0B42-9745-CD5AAF743FE7}" type="slidenum">
              <a:rPr lang="en-US" smtClean="0"/>
              <a:t>14</a:t>
            </a:fld>
            <a:endParaRPr lang="en-US"/>
          </a:p>
        </p:txBody>
      </p:sp>
      <p:sp>
        <p:nvSpPr>
          <p:cNvPr id="7" name="TextBox 6">
            <a:extLst>
              <a:ext uri="{FF2B5EF4-FFF2-40B4-BE49-F238E27FC236}">
                <a16:creationId xmlns:a16="http://schemas.microsoft.com/office/drawing/2014/main" id="{D23EE490-205A-8343-8B67-813F33BF7719}"/>
              </a:ext>
            </a:extLst>
          </p:cNvPr>
          <p:cNvSpPr txBox="1"/>
          <p:nvPr/>
        </p:nvSpPr>
        <p:spPr>
          <a:xfrm>
            <a:off x="3019454" y="5276014"/>
            <a:ext cx="6153092" cy="646331"/>
          </a:xfrm>
          <a:prstGeom prst="rect">
            <a:avLst/>
          </a:prstGeom>
          <a:noFill/>
        </p:spPr>
        <p:txBody>
          <a:bodyPr wrap="square" rtlCol="0">
            <a:spAutoFit/>
          </a:bodyPr>
          <a:lstStyle/>
          <a:p>
            <a:r>
              <a:rPr lang="en-US" dirty="0"/>
              <a:t>Best solution because all threads have the same work load and only the last block has the possibility of having idle threads </a:t>
            </a:r>
          </a:p>
        </p:txBody>
      </p:sp>
      <p:pic>
        <p:nvPicPr>
          <p:cNvPr id="12" name="Picture 11"/>
          <p:cNvPicPr>
            <a:picLocks noChangeAspect="1"/>
          </p:cNvPicPr>
          <p:nvPr/>
        </p:nvPicPr>
        <p:blipFill>
          <a:blip r:embed="rId2"/>
          <a:stretch>
            <a:fillRect/>
          </a:stretch>
        </p:blipFill>
        <p:spPr>
          <a:xfrm>
            <a:off x="-84705" y="3018758"/>
            <a:ext cx="12354118" cy="667122"/>
          </a:xfrm>
          <a:prstGeom prst="rect">
            <a:avLst/>
          </a:prstGeom>
        </p:spPr>
      </p:pic>
    </p:spTree>
    <p:extLst>
      <p:ext uri="{BB962C8B-B14F-4D97-AF65-F5344CB8AC3E}">
        <p14:creationId xmlns:p14="http://schemas.microsoft.com/office/powerpoint/2010/main" val="33701196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3160" y="1461746"/>
            <a:ext cx="5394960" cy="3547186"/>
          </a:xfrm>
          <a:prstGeom prst="rect">
            <a:avLst/>
          </a:prstGeom>
        </p:spPr>
      </p:pic>
      <p:sp>
        <p:nvSpPr>
          <p:cNvPr id="2" name="Title 1">
            <a:extLst>
              <a:ext uri="{FF2B5EF4-FFF2-40B4-BE49-F238E27FC236}">
                <a16:creationId xmlns:a16="http://schemas.microsoft.com/office/drawing/2014/main" id="{938B2311-8319-AE49-A46B-07AA8451D0FE}"/>
              </a:ext>
            </a:extLst>
          </p:cNvPr>
          <p:cNvSpPr>
            <a:spLocks noGrp="1"/>
          </p:cNvSpPr>
          <p:nvPr>
            <p:ph type="title"/>
          </p:nvPr>
        </p:nvSpPr>
        <p:spPr/>
        <p:txBody>
          <a:bodyPr/>
          <a:lstStyle/>
          <a:p>
            <a:r>
              <a:rPr lang="en-US" dirty="0"/>
              <a:t>Mapping Threads</a:t>
            </a:r>
          </a:p>
        </p:txBody>
      </p:sp>
      <p:sp>
        <p:nvSpPr>
          <p:cNvPr id="4" name="Slide Number Placeholder 3">
            <a:extLst>
              <a:ext uri="{FF2B5EF4-FFF2-40B4-BE49-F238E27FC236}">
                <a16:creationId xmlns:a16="http://schemas.microsoft.com/office/drawing/2014/main" id="{09A14E73-FE5F-4749-836F-3BC55D769282}"/>
              </a:ext>
            </a:extLst>
          </p:cNvPr>
          <p:cNvSpPr>
            <a:spLocks noGrp="1"/>
          </p:cNvSpPr>
          <p:nvPr>
            <p:ph type="sldNum" sz="quarter" idx="12"/>
          </p:nvPr>
        </p:nvSpPr>
        <p:spPr/>
        <p:txBody>
          <a:bodyPr/>
          <a:lstStyle/>
          <a:p>
            <a:fld id="{2CC1335D-5C6A-0B42-9745-CD5AAF743FE7}" type="slidenum">
              <a:rPr lang="en-US" smtClean="0"/>
              <a:t>15</a:t>
            </a:fld>
            <a:endParaRPr lang="en-US" dirty="0"/>
          </a:p>
        </p:txBody>
      </p:sp>
      <p:sp>
        <p:nvSpPr>
          <p:cNvPr id="14" name="TextBox 13">
            <a:extLst>
              <a:ext uri="{FF2B5EF4-FFF2-40B4-BE49-F238E27FC236}">
                <a16:creationId xmlns:a16="http://schemas.microsoft.com/office/drawing/2014/main" id="{F65DFF62-5C6C-9B4E-939F-4D873B567803}"/>
              </a:ext>
            </a:extLst>
          </p:cNvPr>
          <p:cNvSpPr txBox="1"/>
          <p:nvPr/>
        </p:nvSpPr>
        <p:spPr>
          <a:xfrm>
            <a:off x="2365527" y="6169580"/>
            <a:ext cx="2167773" cy="369332"/>
          </a:xfrm>
          <a:prstGeom prst="rect">
            <a:avLst/>
          </a:prstGeom>
          <a:noFill/>
        </p:spPr>
        <p:txBody>
          <a:bodyPr wrap="none" rtlCol="0">
            <a:spAutoFit/>
          </a:bodyPr>
          <a:lstStyle/>
          <a:p>
            <a:r>
              <a:rPr lang="en-US" dirty="0"/>
              <a:t>Basis set of size (3, 2)</a:t>
            </a:r>
          </a:p>
        </p:txBody>
      </p:sp>
      <p:grpSp>
        <p:nvGrpSpPr>
          <p:cNvPr id="15" name="Group 14"/>
          <p:cNvGrpSpPr/>
          <p:nvPr/>
        </p:nvGrpSpPr>
        <p:grpSpPr>
          <a:xfrm>
            <a:off x="328983" y="1461746"/>
            <a:ext cx="5394960" cy="5387110"/>
            <a:chOff x="328983" y="1461746"/>
            <a:chExt cx="5395201" cy="5387110"/>
          </a:xfrm>
        </p:grpSpPr>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17" name="TextBox 16">
              <a:extLst>
                <a:ext uri="{FF2B5EF4-FFF2-40B4-BE49-F238E27FC236}">
                  <a16:creationId xmlns:a16="http://schemas.microsoft.com/office/drawing/2014/main"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2)</a:t>
              </a:r>
            </a:p>
          </p:txBody>
        </p:sp>
      </p:grpSp>
      <p:pic>
        <p:nvPicPr>
          <p:cNvPr id="10" name="Picture 9"/>
          <p:cNvPicPr>
            <a:picLocks noChangeAspect="1"/>
          </p:cNvPicPr>
          <p:nvPr/>
        </p:nvPicPr>
        <p:blipFill>
          <a:blip r:embed="rId4"/>
          <a:stretch>
            <a:fillRect/>
          </a:stretch>
        </p:blipFill>
        <p:spPr>
          <a:xfrm>
            <a:off x="6699504" y="1964967"/>
            <a:ext cx="4462272" cy="2769686"/>
          </a:xfrm>
          <a:prstGeom prst="rect">
            <a:avLst/>
          </a:prstGeom>
        </p:spPr>
      </p:pic>
    </p:spTree>
    <p:extLst>
      <p:ext uri="{BB962C8B-B14F-4D97-AF65-F5344CB8AC3E}">
        <p14:creationId xmlns:p14="http://schemas.microsoft.com/office/powerpoint/2010/main" val="2958444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B90A3-32E3-FE4D-9032-EB84B82D8BE9}"/>
              </a:ext>
            </a:extLst>
          </p:cNvPr>
          <p:cNvSpPr>
            <a:spLocks noGrp="1"/>
          </p:cNvSpPr>
          <p:nvPr>
            <p:ph type="title"/>
          </p:nvPr>
        </p:nvSpPr>
        <p:spPr/>
        <p:txBody>
          <a:bodyPr/>
          <a:lstStyle/>
          <a:p>
            <a:r>
              <a:rPr lang="en-US" dirty="0"/>
              <a:t>Mapping Threads: Find Location in Matrix</a:t>
            </a:r>
          </a:p>
        </p:txBody>
      </p:sp>
      <p:sp>
        <p:nvSpPr>
          <p:cNvPr id="4" name="Slide Number Placeholder 3">
            <a:extLst>
              <a:ext uri="{FF2B5EF4-FFF2-40B4-BE49-F238E27FC236}">
                <a16:creationId xmlns:a16="http://schemas.microsoft.com/office/drawing/2014/main" id="{FF145605-CDA4-B443-8F8A-2DEC00EA4841}"/>
              </a:ext>
            </a:extLst>
          </p:cNvPr>
          <p:cNvSpPr>
            <a:spLocks noGrp="1"/>
          </p:cNvSpPr>
          <p:nvPr>
            <p:ph type="sldNum" sz="quarter" idx="12"/>
          </p:nvPr>
        </p:nvSpPr>
        <p:spPr/>
        <p:txBody>
          <a:bodyPr/>
          <a:lstStyle/>
          <a:p>
            <a:fld id="{2CC1335D-5C6A-0B42-9745-CD5AAF743FE7}" type="slidenum">
              <a:rPr lang="en-US" smtClean="0"/>
              <a:t>16</a:t>
            </a:fld>
            <a:endParaRPr lang="en-US"/>
          </a:p>
        </p:txBody>
      </p:sp>
      <p:grpSp>
        <p:nvGrpSpPr>
          <p:cNvPr id="30" name="Group 29"/>
          <p:cNvGrpSpPr/>
          <p:nvPr/>
        </p:nvGrpSpPr>
        <p:grpSpPr>
          <a:xfrm>
            <a:off x="328983" y="1461746"/>
            <a:ext cx="5395201" cy="5387110"/>
            <a:chOff x="328983" y="1461746"/>
            <a:chExt cx="5395201" cy="5387110"/>
          </a:xfrm>
        </p:grpSpPr>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15" name="TextBox 14">
              <a:extLst>
                <a:ext uri="{FF2B5EF4-FFF2-40B4-BE49-F238E27FC236}">
                  <a16:creationId xmlns:a16="http://schemas.microsoft.com/office/drawing/2014/main"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2)</a:t>
              </a:r>
            </a:p>
          </p:txBody>
        </p:sp>
      </p:grpSp>
      <p:sp>
        <p:nvSpPr>
          <p:cNvPr id="3" name="TextBox 2"/>
          <p:cNvSpPr txBox="1"/>
          <p:nvPr/>
        </p:nvSpPr>
        <p:spPr>
          <a:xfrm>
            <a:off x="6030012" y="1722258"/>
            <a:ext cx="4595104" cy="369332"/>
          </a:xfrm>
          <a:prstGeom prst="rect">
            <a:avLst/>
          </a:prstGeom>
          <a:noFill/>
        </p:spPr>
        <p:txBody>
          <a:bodyPr wrap="none" rtlCol="0">
            <a:spAutoFit/>
          </a:bodyPr>
          <a:lstStyle/>
          <a:p>
            <a:r>
              <a:rPr lang="en-US" dirty="0"/>
              <a:t>Use binary search to find the indices from just </a:t>
            </a:r>
            <a:r>
              <a:rPr lang="en-US" dirty="0" err="1"/>
              <a:t>i</a:t>
            </a:r>
            <a:endParaRPr lang="en-US" dirty="0"/>
          </a:p>
        </p:txBody>
      </p:sp>
      <p:sp>
        <p:nvSpPr>
          <p:cNvPr id="18" name="TextBox 17"/>
          <p:cNvSpPr txBox="1"/>
          <p:nvPr/>
        </p:nvSpPr>
        <p:spPr>
          <a:xfrm>
            <a:off x="6030012" y="2440642"/>
            <a:ext cx="5910608" cy="923330"/>
          </a:xfrm>
          <a:prstGeom prst="rect">
            <a:avLst/>
          </a:prstGeom>
          <a:noFill/>
        </p:spPr>
        <p:txBody>
          <a:bodyPr wrap="square" rtlCol="0">
            <a:spAutoFit/>
          </a:bodyPr>
          <a:lstStyle/>
          <a:p>
            <a:r>
              <a:rPr lang="en-US" dirty="0"/>
              <a:t>First try to find x. It’s easy to determine that the minimum value of x is 1 and the maximum value is 9. We guess that the value of x is 5. </a:t>
            </a:r>
          </a:p>
        </p:txBody>
      </p:sp>
      <p:pic>
        <p:nvPicPr>
          <p:cNvPr id="21" name="Picture 20"/>
          <p:cNvPicPr>
            <a:picLocks noChangeAspect="1"/>
          </p:cNvPicPr>
          <p:nvPr/>
        </p:nvPicPr>
        <p:blipFill>
          <a:blip r:embed="rId3"/>
          <a:stretch>
            <a:fillRect/>
          </a:stretch>
        </p:blipFill>
        <p:spPr>
          <a:xfrm>
            <a:off x="6124216" y="2145466"/>
            <a:ext cx="5499100" cy="241300"/>
          </a:xfrm>
          <a:prstGeom prst="rect">
            <a:avLst/>
          </a:prstGeom>
        </p:spPr>
      </p:pic>
      <p:sp>
        <p:nvSpPr>
          <p:cNvPr id="22" name="TextBox 21"/>
          <p:cNvSpPr txBox="1"/>
          <p:nvPr/>
        </p:nvSpPr>
        <p:spPr>
          <a:xfrm>
            <a:off x="6030012" y="3417848"/>
            <a:ext cx="5910608" cy="646331"/>
          </a:xfrm>
          <a:prstGeom prst="rect">
            <a:avLst/>
          </a:prstGeom>
          <a:noFill/>
        </p:spPr>
        <p:txBody>
          <a:bodyPr wrap="square" rtlCol="0">
            <a:spAutoFit/>
          </a:bodyPr>
          <a:lstStyle/>
          <a:p>
            <a:r>
              <a:rPr lang="en-US" dirty="0"/>
              <a:t>Minimum and maximum values of </a:t>
            </a:r>
            <a:r>
              <a:rPr lang="en-US" dirty="0" err="1"/>
              <a:t>i</a:t>
            </a:r>
            <a:r>
              <a:rPr lang="en-US" dirty="0"/>
              <a:t> are 11 and 15 so x must be larger. Guess that x is 7.</a:t>
            </a:r>
          </a:p>
        </p:txBody>
      </p:sp>
      <p:sp>
        <p:nvSpPr>
          <p:cNvPr id="23" name="TextBox 22"/>
          <p:cNvSpPr txBox="1"/>
          <p:nvPr/>
        </p:nvSpPr>
        <p:spPr>
          <a:xfrm>
            <a:off x="6030012" y="4118055"/>
            <a:ext cx="5910608" cy="646331"/>
          </a:xfrm>
          <a:prstGeom prst="rect">
            <a:avLst/>
          </a:prstGeom>
          <a:noFill/>
        </p:spPr>
        <p:txBody>
          <a:bodyPr wrap="square" rtlCol="0">
            <a:spAutoFit/>
          </a:bodyPr>
          <a:lstStyle/>
          <a:p>
            <a:r>
              <a:rPr lang="en-US" dirty="0"/>
              <a:t>Minimum and maximum values of </a:t>
            </a:r>
            <a:r>
              <a:rPr lang="en-US" dirty="0" err="1"/>
              <a:t>i</a:t>
            </a:r>
            <a:r>
              <a:rPr lang="en-US" dirty="0"/>
              <a:t> are 22 and 28 so we know that the thread must be in this column</a:t>
            </a:r>
          </a:p>
        </p:txBody>
      </p:sp>
      <p:pic>
        <p:nvPicPr>
          <p:cNvPr id="24" name="Picture 23"/>
          <p:cNvPicPr>
            <a:picLocks noChangeAspect="1"/>
          </p:cNvPicPr>
          <p:nvPr/>
        </p:nvPicPr>
        <p:blipFill>
          <a:blip r:embed="rId4"/>
          <a:stretch>
            <a:fillRect/>
          </a:stretch>
        </p:blipFill>
        <p:spPr>
          <a:xfrm>
            <a:off x="6124216" y="4818263"/>
            <a:ext cx="1701800" cy="254000"/>
          </a:xfrm>
          <a:prstGeom prst="rect">
            <a:avLst/>
          </a:prstGeom>
        </p:spPr>
      </p:pic>
      <p:sp>
        <p:nvSpPr>
          <p:cNvPr id="26" name="Rectangle 25"/>
          <p:cNvSpPr/>
          <p:nvPr/>
        </p:nvSpPr>
        <p:spPr>
          <a:xfrm>
            <a:off x="2714919" y="1527142"/>
            <a:ext cx="612743" cy="2941164"/>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869532" y="1500056"/>
            <a:ext cx="570494" cy="4127746"/>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3869532" y="3261675"/>
            <a:ext cx="570494" cy="612742"/>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3132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26"/>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27"/>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6" grpId="0" animBg="1"/>
      <p:bldP spid="26" grpId="1" animBg="1"/>
      <p:bldP spid="27" grpId="0" animBg="1"/>
      <p:bldP spid="27" grpId="1" animBg="1"/>
      <p:bldP spid="2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328983" y="1461746"/>
            <a:ext cx="5395201" cy="5387110"/>
            <a:chOff x="328983" y="1461746"/>
            <a:chExt cx="5395201" cy="5387110"/>
          </a:xfrm>
        </p:grpSpPr>
        <p:pic>
          <p:nvPicPr>
            <p:cNvPr id="21" name="Pictur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22" name="TextBox 21">
              <a:extLst>
                <a:ext uri="{FF2B5EF4-FFF2-40B4-BE49-F238E27FC236}">
                  <a16:creationId xmlns:a16="http://schemas.microsoft.com/office/drawing/2014/main"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2)</a:t>
              </a:r>
            </a:p>
          </p:txBody>
        </p:sp>
      </p:grpSp>
      <p:sp>
        <p:nvSpPr>
          <p:cNvPr id="2" name="Title 1"/>
          <p:cNvSpPr>
            <a:spLocks noGrp="1"/>
          </p:cNvSpPr>
          <p:nvPr>
            <p:ph type="title"/>
          </p:nvPr>
        </p:nvSpPr>
        <p:spPr/>
        <p:txBody>
          <a:bodyPr/>
          <a:lstStyle/>
          <a:p>
            <a:r>
              <a:rPr lang="en-US" dirty="0"/>
              <a:t>Mapping Threads: Find </a:t>
            </a:r>
            <a:r>
              <a:rPr lang="en-US" dirty="0" err="1"/>
              <a:t>λ</a:t>
            </a:r>
            <a:r>
              <a:rPr lang="en-US" dirty="0"/>
              <a:t>, p, q, </a:t>
            </a:r>
            <a:r>
              <a:rPr lang="en-US" dirty="0" err="1"/>
              <a:t>μ</a:t>
            </a:r>
            <a:r>
              <a:rPr lang="en-US" dirty="0"/>
              <a:t>, r, and s</a:t>
            </a:r>
          </a:p>
        </p:txBody>
      </p:sp>
      <p:sp>
        <p:nvSpPr>
          <p:cNvPr id="4" name="Slide Number Placeholder 3"/>
          <p:cNvSpPr>
            <a:spLocks noGrp="1"/>
          </p:cNvSpPr>
          <p:nvPr>
            <p:ph type="sldNum" sz="quarter" idx="12"/>
          </p:nvPr>
        </p:nvSpPr>
        <p:spPr/>
        <p:txBody>
          <a:bodyPr/>
          <a:lstStyle/>
          <a:p>
            <a:fld id="{2CC1335D-5C6A-0B42-9745-CD5AAF743FE7}" type="slidenum">
              <a:rPr lang="en-US" smtClean="0"/>
              <a:t>17</a:t>
            </a:fld>
            <a:endParaRPr lang="en-US"/>
          </a:p>
        </p:txBody>
      </p:sp>
      <p:sp>
        <p:nvSpPr>
          <p:cNvPr id="7" name="TextBox 6"/>
          <p:cNvSpPr txBox="1"/>
          <p:nvPr/>
        </p:nvSpPr>
        <p:spPr>
          <a:xfrm>
            <a:off x="6170306" y="1690688"/>
            <a:ext cx="5632054" cy="646331"/>
          </a:xfrm>
          <a:prstGeom prst="rect">
            <a:avLst/>
          </a:prstGeom>
          <a:noFill/>
        </p:spPr>
        <p:txBody>
          <a:bodyPr wrap="square" rtlCol="0">
            <a:spAutoFit/>
          </a:bodyPr>
          <a:lstStyle/>
          <a:p>
            <a:r>
              <a:rPr lang="en-US" dirty="0"/>
              <a:t>Know that minimum and maximum values of </a:t>
            </a:r>
            <a:r>
              <a:rPr lang="en-US" dirty="0" err="1"/>
              <a:t>λ</a:t>
            </a:r>
            <a:r>
              <a:rPr lang="en-US" dirty="0"/>
              <a:t> are 1 and 2</a:t>
            </a:r>
          </a:p>
          <a:p>
            <a:r>
              <a:rPr lang="en-US" dirty="0"/>
              <a:t>so guess that </a:t>
            </a:r>
            <a:r>
              <a:rPr lang="en-US" dirty="0" err="1"/>
              <a:t>λ</a:t>
            </a:r>
            <a:r>
              <a:rPr lang="en-US" dirty="0"/>
              <a:t> is 1 </a:t>
            </a:r>
          </a:p>
        </p:txBody>
      </p:sp>
      <p:sp>
        <p:nvSpPr>
          <p:cNvPr id="8" name="TextBox 7"/>
          <p:cNvSpPr txBox="1"/>
          <p:nvPr/>
        </p:nvSpPr>
        <p:spPr>
          <a:xfrm>
            <a:off x="6170306" y="2369920"/>
            <a:ext cx="5459636" cy="646331"/>
          </a:xfrm>
          <a:prstGeom prst="rect">
            <a:avLst/>
          </a:prstGeom>
          <a:noFill/>
        </p:spPr>
        <p:txBody>
          <a:bodyPr wrap="none" rtlCol="0">
            <a:spAutoFit/>
          </a:bodyPr>
          <a:lstStyle/>
          <a:p>
            <a:r>
              <a:rPr lang="en-US" dirty="0"/>
              <a:t>Determine minimum and maximum values of x are 1 and</a:t>
            </a:r>
          </a:p>
          <a:p>
            <a:r>
              <a:rPr lang="en-US" dirty="0"/>
              <a:t>6 &lt; x = 7, so </a:t>
            </a:r>
            <a:r>
              <a:rPr lang="en-US" dirty="0" err="1"/>
              <a:t>λ</a:t>
            </a:r>
            <a:r>
              <a:rPr lang="en-US" dirty="0"/>
              <a:t> must be 2</a:t>
            </a:r>
          </a:p>
        </p:txBody>
      </p:sp>
      <p:sp>
        <p:nvSpPr>
          <p:cNvPr id="10" name="TextBox 9"/>
          <p:cNvSpPr txBox="1"/>
          <p:nvPr/>
        </p:nvSpPr>
        <p:spPr>
          <a:xfrm>
            <a:off x="6170306" y="3049152"/>
            <a:ext cx="5665269" cy="646331"/>
          </a:xfrm>
          <a:prstGeom prst="rect">
            <a:avLst/>
          </a:prstGeom>
          <a:noFill/>
        </p:spPr>
        <p:txBody>
          <a:bodyPr wrap="none" rtlCol="0">
            <a:spAutoFit/>
          </a:bodyPr>
          <a:lstStyle/>
          <a:p>
            <a:r>
              <a:rPr lang="en-US" dirty="0"/>
              <a:t>Know that minimum and maximum values of p are 1 and 2</a:t>
            </a:r>
          </a:p>
          <a:p>
            <a:r>
              <a:rPr lang="en-US" dirty="0"/>
              <a:t>so guess that p is 1</a:t>
            </a:r>
          </a:p>
        </p:txBody>
      </p:sp>
      <p:sp>
        <p:nvSpPr>
          <p:cNvPr id="11" name="TextBox 10"/>
          <p:cNvSpPr txBox="1"/>
          <p:nvPr/>
        </p:nvSpPr>
        <p:spPr>
          <a:xfrm>
            <a:off x="6170306" y="3662582"/>
            <a:ext cx="5158528" cy="369332"/>
          </a:xfrm>
          <a:prstGeom prst="rect">
            <a:avLst/>
          </a:prstGeom>
          <a:noFill/>
        </p:spPr>
        <p:txBody>
          <a:bodyPr wrap="none" rtlCol="0">
            <a:spAutoFit/>
          </a:bodyPr>
          <a:lstStyle/>
          <a:p>
            <a:r>
              <a:rPr lang="en-US" dirty="0"/>
              <a:t>Determine only possible value of x is 7 meaning p = 1</a:t>
            </a:r>
          </a:p>
        </p:txBody>
      </p:sp>
      <p:pic>
        <p:nvPicPr>
          <p:cNvPr id="14" name="Picture 13"/>
          <p:cNvPicPr>
            <a:picLocks noChangeAspect="1"/>
          </p:cNvPicPr>
          <p:nvPr/>
        </p:nvPicPr>
        <p:blipFill>
          <a:blip r:embed="rId3"/>
          <a:stretch>
            <a:fillRect/>
          </a:stretch>
        </p:blipFill>
        <p:spPr>
          <a:xfrm>
            <a:off x="7339313" y="4146312"/>
            <a:ext cx="3810000" cy="254000"/>
          </a:xfrm>
          <a:prstGeom prst="rect">
            <a:avLst/>
          </a:prstGeom>
        </p:spPr>
      </p:pic>
      <p:sp>
        <p:nvSpPr>
          <p:cNvPr id="15" name="TextBox 14"/>
          <p:cNvSpPr txBox="1"/>
          <p:nvPr/>
        </p:nvSpPr>
        <p:spPr>
          <a:xfrm>
            <a:off x="6170306" y="4069641"/>
            <a:ext cx="1255408" cy="369332"/>
          </a:xfrm>
          <a:prstGeom prst="rect">
            <a:avLst/>
          </a:prstGeom>
          <a:noFill/>
        </p:spPr>
        <p:txBody>
          <a:bodyPr wrap="none" rtlCol="0">
            <a:spAutoFit/>
          </a:bodyPr>
          <a:lstStyle/>
          <a:p>
            <a:r>
              <a:rPr lang="en-US" dirty="0"/>
              <a:t>Get q from </a:t>
            </a:r>
          </a:p>
        </p:txBody>
      </p:sp>
      <p:sp>
        <p:nvSpPr>
          <p:cNvPr id="16" name="Rectangle 15"/>
          <p:cNvSpPr/>
          <p:nvPr/>
        </p:nvSpPr>
        <p:spPr>
          <a:xfrm>
            <a:off x="389640" y="1536569"/>
            <a:ext cx="3503630" cy="593889"/>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893270" y="1536568"/>
            <a:ext cx="591421" cy="593889"/>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6170306" y="4514710"/>
            <a:ext cx="5749667" cy="369332"/>
          </a:xfrm>
          <a:prstGeom prst="rect">
            <a:avLst/>
          </a:prstGeom>
          <a:noFill/>
        </p:spPr>
        <p:txBody>
          <a:bodyPr wrap="square" rtlCol="0">
            <a:spAutoFit/>
          </a:bodyPr>
          <a:lstStyle/>
          <a:p>
            <a:r>
              <a:rPr lang="en-US" dirty="0"/>
              <a:t>Perform the exact same operations using y to get </a:t>
            </a:r>
            <a:r>
              <a:rPr lang="en-US" dirty="0" err="1"/>
              <a:t>μ</a:t>
            </a:r>
            <a:r>
              <a:rPr lang="en-US" dirty="0"/>
              <a:t>, r, and s </a:t>
            </a:r>
          </a:p>
        </p:txBody>
      </p:sp>
    </p:spTree>
    <p:extLst>
      <p:ext uri="{BB962C8B-B14F-4D97-AF65-F5344CB8AC3E}">
        <p14:creationId xmlns:p14="http://schemas.microsoft.com/office/powerpoint/2010/main" val="647880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xit" presetSubtype="0" fill="hold" grpId="2" nodeType="withEffect">
                                  <p:stCondLst>
                                    <p:cond delay="0"/>
                                  </p:stCondLst>
                                  <p:childTnLst>
                                    <p:set>
                                      <p:cBhvr>
                                        <p:cTn id="18" dur="1" fill="hold">
                                          <p:stCondLst>
                                            <p:cond delay="0"/>
                                          </p:stCondLst>
                                        </p:cTn>
                                        <p:tgtEl>
                                          <p:spTgt spid="1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1" grpId="0"/>
      <p:bldP spid="15" grpId="0"/>
      <p:bldP spid="16" grpId="0" animBg="1"/>
      <p:bldP spid="16" grpId="1" animBg="1"/>
      <p:bldP spid="16" grpId="2" animBg="1"/>
      <p:bldP spid="17" grpId="0" animBg="1"/>
      <p:bldP spid="1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 of Using this Method</a:t>
            </a:r>
          </a:p>
        </p:txBody>
      </p:sp>
      <p:sp>
        <p:nvSpPr>
          <p:cNvPr id="4" name="Slide Number Placeholder 3"/>
          <p:cNvSpPr>
            <a:spLocks noGrp="1"/>
          </p:cNvSpPr>
          <p:nvPr>
            <p:ph type="sldNum" sz="quarter" idx="12"/>
          </p:nvPr>
        </p:nvSpPr>
        <p:spPr/>
        <p:txBody>
          <a:bodyPr/>
          <a:lstStyle/>
          <a:p>
            <a:fld id="{2CC1335D-5C6A-0B42-9745-CD5AAF743FE7}" type="slidenum">
              <a:rPr lang="en-US" smtClean="0"/>
              <a:t>18</a:t>
            </a:fld>
            <a:endParaRPr lang="en-US"/>
          </a:p>
        </p:txBody>
      </p:sp>
      <p:sp>
        <p:nvSpPr>
          <p:cNvPr id="5" name="TextBox 4"/>
          <p:cNvSpPr txBox="1"/>
          <p:nvPr/>
        </p:nvSpPr>
        <p:spPr>
          <a:xfrm>
            <a:off x="244312" y="2077187"/>
            <a:ext cx="5166674" cy="3693319"/>
          </a:xfrm>
          <a:prstGeom prst="rect">
            <a:avLst/>
          </a:prstGeom>
          <a:noFill/>
        </p:spPr>
        <p:txBody>
          <a:bodyPr wrap="square" rtlCol="0">
            <a:spAutoFit/>
          </a:bodyPr>
          <a:lstStyle/>
          <a:p>
            <a:r>
              <a:rPr lang="en-US" dirty="0"/>
              <a:t>Can handle arbitrary basis set sizes</a:t>
            </a:r>
          </a:p>
          <a:p>
            <a:endParaRPr lang="en-US" dirty="0"/>
          </a:p>
          <a:p>
            <a:r>
              <a:rPr lang="en-US" dirty="0"/>
              <a:t>Faster than pre-calculating order on CPU then uploading to GPU</a:t>
            </a:r>
          </a:p>
          <a:p>
            <a:endParaRPr lang="en-US" dirty="0"/>
          </a:p>
          <a:p>
            <a:r>
              <a:rPr lang="en-US" dirty="0"/>
              <a:t>If the number of integrals to calculate is small, then it only needs to be performed once</a:t>
            </a:r>
          </a:p>
          <a:p>
            <a:endParaRPr lang="en-US" dirty="0"/>
          </a:p>
          <a:p>
            <a:r>
              <a:rPr lang="en-US" dirty="0"/>
              <a:t>If the number of integrals to calculate is large, then it can quickly be recalculated as needed</a:t>
            </a:r>
          </a:p>
          <a:p>
            <a:endParaRPr lang="en-US" dirty="0"/>
          </a:p>
          <a:p>
            <a:r>
              <a:rPr lang="en-US" dirty="0"/>
              <a:t>Can be written to an read from the global memory effectively</a:t>
            </a: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2630" y="1344169"/>
            <a:ext cx="3127248" cy="3122559"/>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4952" y="4504516"/>
            <a:ext cx="3127248" cy="2056165"/>
          </a:xfrm>
          <a:prstGeom prst="rect">
            <a:avLst/>
          </a:prstGeom>
        </p:spPr>
      </p:pic>
    </p:spTree>
    <p:extLst>
      <p:ext uri="{BB962C8B-B14F-4D97-AF65-F5344CB8AC3E}">
        <p14:creationId xmlns:p14="http://schemas.microsoft.com/office/powerpoint/2010/main" val="17308170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 Usage</a:t>
            </a:r>
          </a:p>
        </p:txBody>
      </p:sp>
      <p:sp>
        <p:nvSpPr>
          <p:cNvPr id="4" name="Slide Number Placeholder 3"/>
          <p:cNvSpPr>
            <a:spLocks noGrp="1"/>
          </p:cNvSpPr>
          <p:nvPr>
            <p:ph type="sldNum" sz="quarter" idx="12"/>
          </p:nvPr>
        </p:nvSpPr>
        <p:spPr/>
        <p:txBody>
          <a:bodyPr/>
          <a:lstStyle/>
          <a:p>
            <a:fld id="{2CC1335D-5C6A-0B42-9745-CD5AAF743FE7}" type="slidenum">
              <a:rPr lang="en-US" smtClean="0"/>
              <a:t>19</a:t>
            </a:fld>
            <a:endParaRPr lang="en-US"/>
          </a:p>
        </p:txBody>
      </p:sp>
      <p:pic>
        <p:nvPicPr>
          <p:cNvPr id="11" name="Picture 10"/>
          <p:cNvPicPr>
            <a:picLocks noChangeAspect="1"/>
          </p:cNvPicPr>
          <p:nvPr/>
        </p:nvPicPr>
        <p:blipFill>
          <a:blip r:embed="rId2"/>
          <a:stretch>
            <a:fillRect/>
          </a:stretch>
        </p:blipFill>
        <p:spPr>
          <a:xfrm>
            <a:off x="2171700" y="2795270"/>
            <a:ext cx="7810500" cy="1816100"/>
          </a:xfrm>
          <a:prstGeom prst="rect">
            <a:avLst/>
          </a:prstGeom>
        </p:spPr>
      </p:pic>
    </p:spTree>
    <p:extLst>
      <p:ext uri="{BB962C8B-B14F-4D97-AF65-F5344CB8AC3E}">
        <p14:creationId xmlns:p14="http://schemas.microsoft.com/office/powerpoint/2010/main" val="1775723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Dirac Equation</a:t>
            </a:r>
          </a:p>
        </p:txBody>
      </p:sp>
      <p:sp>
        <p:nvSpPr>
          <p:cNvPr id="3" name="Content Placeholder 2"/>
          <p:cNvSpPr>
            <a:spLocks noGrp="1"/>
          </p:cNvSpPr>
          <p:nvPr>
            <p:ph idx="1"/>
          </p:nvPr>
        </p:nvSpPr>
        <p:spPr/>
        <p:txBody>
          <a:bodyPr/>
          <a:lstStyle/>
          <a:p>
            <a:r>
              <a:rPr lang="en-US" dirty="0"/>
              <a:t>First accurate merging of quantum mechanics and special relativity was done by Dirac in 1928</a:t>
            </a:r>
          </a:p>
          <a:p>
            <a:r>
              <a:rPr lang="en-US" dirty="0"/>
              <a:t>Gave an equation for a free electron</a:t>
            </a:r>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4377592"/>
            <a:ext cx="3987800" cy="787400"/>
          </a:xfrm>
          <a:prstGeom prst="rect">
            <a:avLst/>
          </a:prstGeom>
        </p:spPr>
      </p:pic>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1200" y="3139342"/>
            <a:ext cx="3987800" cy="787400"/>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0717" y="4424561"/>
            <a:ext cx="1663700" cy="622300"/>
          </a:xfrm>
          <a:prstGeom prst="rect">
            <a:avLst/>
          </a:prstGeom>
        </p:spPr>
      </p:pic>
      <p:pic>
        <p:nvPicPr>
          <p:cNvPr id="10" name="Picture 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0717" y="3192660"/>
            <a:ext cx="1765300" cy="622300"/>
          </a:xfrm>
          <a:prstGeom prst="rect">
            <a:avLst/>
          </a:prstGeom>
        </p:spPr>
      </p:pic>
      <p:pic>
        <p:nvPicPr>
          <p:cNvPr id="11" name="Picture 1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62098" y="5428714"/>
            <a:ext cx="1435100" cy="622300"/>
          </a:xfrm>
          <a:prstGeom prst="rect">
            <a:avLst/>
          </a:prstGeom>
        </p:spPr>
      </p:pic>
      <p:pic>
        <p:nvPicPr>
          <p:cNvPr id="13" name="Picture 1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82429" y="5428714"/>
            <a:ext cx="1587500" cy="622300"/>
          </a:xfrm>
          <a:prstGeom prst="rect">
            <a:avLst/>
          </a:prstGeom>
        </p:spPr>
      </p:pic>
      <p:pic>
        <p:nvPicPr>
          <p:cNvPr id="14" name="Picture 13"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12313" y="5428714"/>
            <a:ext cx="1612900" cy="622300"/>
          </a:xfrm>
          <a:prstGeom prst="rect">
            <a:avLst/>
          </a:prstGeom>
        </p:spPr>
      </p:pic>
      <p:sp>
        <p:nvSpPr>
          <p:cNvPr id="17" name="Slide Number Placeholder 16"/>
          <p:cNvSpPr>
            <a:spLocks noGrp="1"/>
          </p:cNvSpPr>
          <p:nvPr>
            <p:ph type="sldNum" sz="quarter" idx="12"/>
          </p:nvPr>
        </p:nvSpPr>
        <p:spPr/>
        <p:txBody>
          <a:bodyPr/>
          <a:lstStyle/>
          <a:p>
            <a:fld id="{38237106-F2ED-405E-BC33-CC3CF426205F}" type="slidenum">
              <a:rPr lang="en-US" smtClean="0"/>
              <a:pPr/>
              <a:t>2</a:t>
            </a:fld>
            <a:endParaRPr lang="en-US" dirty="0"/>
          </a:p>
        </p:txBody>
      </p:sp>
      <p:sp>
        <p:nvSpPr>
          <p:cNvPr id="18" name="Content Placeholder 2"/>
          <p:cNvSpPr txBox="1">
            <a:spLocks/>
          </p:cNvSpPr>
          <p:nvPr/>
        </p:nvSpPr>
        <p:spPr>
          <a:xfrm>
            <a:off x="6230241" y="3270742"/>
            <a:ext cx="4231552" cy="1900763"/>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marL="0" indent="0">
              <a:buNone/>
            </a:pPr>
            <a:r>
              <a:rPr lang="en-US" dirty="0">
                <a:solidFill>
                  <a:schemeClr val="tx1"/>
                </a:solidFill>
                <a:latin typeface="+mn-lt"/>
              </a:rPr>
              <a:t>Negative energy electrons (positrons)</a:t>
            </a:r>
          </a:p>
          <a:p>
            <a:pPr marL="0" indent="0">
              <a:buNone/>
            </a:pPr>
            <a:endParaRPr lang="en-US" dirty="0">
              <a:solidFill>
                <a:schemeClr val="tx1"/>
              </a:solidFill>
              <a:latin typeface="+mn-lt"/>
            </a:endParaRPr>
          </a:p>
          <a:p>
            <a:pPr marL="0" indent="0">
              <a:buNone/>
            </a:pPr>
            <a:r>
              <a:rPr lang="en-US" dirty="0">
                <a:solidFill>
                  <a:schemeClr val="tx1"/>
                </a:solidFill>
                <a:latin typeface="+mn-lt"/>
              </a:rPr>
              <a:t>Positive energy electrons (electrons)</a:t>
            </a:r>
          </a:p>
          <a:p>
            <a:pPr marL="0" indent="0">
              <a:buNone/>
            </a:pPr>
            <a:endParaRPr lang="en-US" dirty="0">
              <a:solidFill>
                <a:schemeClr val="tx1"/>
              </a:solidFill>
              <a:latin typeface="+mn-lt"/>
            </a:endParaRPr>
          </a:p>
        </p:txBody>
      </p:sp>
      <p:pic>
        <p:nvPicPr>
          <p:cNvPr id="19" name="Picture 18"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70993" y="5124450"/>
            <a:ext cx="2590800" cy="1231900"/>
          </a:xfrm>
          <a:prstGeom prst="rect">
            <a:avLst/>
          </a:prstGeom>
        </p:spPr>
      </p:pic>
      <p:sp>
        <p:nvSpPr>
          <p:cNvPr id="9" name="Rectangle 8"/>
          <p:cNvSpPr/>
          <p:nvPr/>
        </p:nvSpPr>
        <p:spPr>
          <a:xfrm>
            <a:off x="0" y="6558448"/>
            <a:ext cx="9948610" cy="246221"/>
          </a:xfrm>
          <a:prstGeom prst="rect">
            <a:avLst/>
          </a:prstGeom>
        </p:spPr>
        <p:txBody>
          <a:bodyPr wrap="square">
            <a:spAutoFit/>
          </a:bodyPr>
          <a:lstStyle/>
          <a:p>
            <a:r>
              <a:rPr lang="en-US" sz="1000" dirty="0"/>
              <a:t>P. A. M. Dirac. The quantum theory of the electron. Proc. R. Soc. </a:t>
            </a:r>
            <a:r>
              <a:rPr lang="en-US" sz="1000" dirty="0" err="1"/>
              <a:t>Lond</a:t>
            </a:r>
            <a:r>
              <a:rPr lang="en-US" sz="1000" dirty="0"/>
              <a:t>. A, 117(778):610–624, 1928. </a:t>
            </a:r>
            <a:endParaRPr lang="en-US" sz="1000" dirty="0">
              <a:effectLst/>
            </a:endParaRPr>
          </a:p>
        </p:txBody>
      </p:sp>
      <p:pic>
        <p:nvPicPr>
          <p:cNvPr id="12" name="Picture 11"/>
          <p:cNvPicPr>
            <a:picLocks noChangeAspect="1"/>
          </p:cNvPicPr>
          <p:nvPr/>
        </p:nvPicPr>
        <p:blipFill>
          <a:blip r:embed="rId10"/>
          <a:stretch>
            <a:fillRect/>
          </a:stretch>
        </p:blipFill>
        <p:spPr>
          <a:xfrm>
            <a:off x="8744839" y="3503042"/>
            <a:ext cx="2222500" cy="1231900"/>
          </a:xfrm>
          <a:prstGeom prst="rect">
            <a:avLst/>
          </a:prstGeom>
        </p:spPr>
      </p:pic>
    </p:spTree>
    <p:extLst>
      <p:ext uri="{BB962C8B-B14F-4D97-AF65-F5344CB8AC3E}">
        <p14:creationId xmlns:p14="http://schemas.microsoft.com/office/powerpoint/2010/main" val="3902983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18"/>
                                        </p:tgtEl>
                                        <p:attrNameLst>
                                          <p:attrName>style.visibility</p:attrName>
                                        </p:attrNameLst>
                                      </p:cBhvr>
                                      <p:to>
                                        <p:strVal val="hidden"/>
                                      </p:to>
                                    </p:set>
                                  </p:childTnLst>
                                </p:cTn>
                              </p:par>
                            </p:childTnLst>
                          </p:cTn>
                        </p:par>
                        <p:par>
                          <p:cTn id="15" fill="hold">
                            <p:stCondLst>
                              <p:cond delay="0"/>
                            </p:stCondLst>
                            <p:childTnLst>
                              <p:par>
                                <p:cTn id="16" presetID="1" presetClass="entr" presetSubtype="0"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8"/>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14"/>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19"/>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2eint performance</a:t>
            </a:r>
          </a:p>
        </p:txBody>
      </p:sp>
      <p:sp>
        <p:nvSpPr>
          <p:cNvPr id="4" name="Slide Number Placeholder 3"/>
          <p:cNvSpPr>
            <a:spLocks noGrp="1"/>
          </p:cNvSpPr>
          <p:nvPr>
            <p:ph type="sldNum" sz="quarter" idx="12"/>
          </p:nvPr>
        </p:nvSpPr>
        <p:spPr/>
        <p:txBody>
          <a:bodyPr/>
          <a:lstStyle/>
          <a:p>
            <a:fld id="{2CC1335D-5C6A-0B42-9745-CD5AAF743FE7}" type="slidenum">
              <a:rPr lang="en-US" smtClean="0"/>
              <a:t>20</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9841" y="1522899"/>
            <a:ext cx="8392319" cy="5198576"/>
          </a:xfrm>
          <a:prstGeom prst="rect">
            <a:avLst/>
          </a:prstGeom>
        </p:spPr>
      </p:pic>
    </p:spTree>
    <p:extLst>
      <p:ext uri="{BB962C8B-B14F-4D97-AF65-F5344CB8AC3E}">
        <p14:creationId xmlns:p14="http://schemas.microsoft.com/office/powerpoint/2010/main" val="9046143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 and Future Work</a:t>
            </a:r>
          </a:p>
        </p:txBody>
      </p:sp>
      <p:sp>
        <p:nvSpPr>
          <p:cNvPr id="4" name="Slide Number Placeholder 3"/>
          <p:cNvSpPr>
            <a:spLocks noGrp="1"/>
          </p:cNvSpPr>
          <p:nvPr>
            <p:ph type="sldNum" sz="quarter" idx="12"/>
          </p:nvPr>
        </p:nvSpPr>
        <p:spPr/>
        <p:txBody>
          <a:bodyPr/>
          <a:lstStyle/>
          <a:p>
            <a:fld id="{2CC1335D-5C6A-0B42-9745-CD5AAF743FE7}" type="slidenum">
              <a:rPr lang="en-US" smtClean="0"/>
              <a:t>21</a:t>
            </a:fld>
            <a:endParaRPr lang="en-US"/>
          </a:p>
        </p:txBody>
      </p:sp>
      <p:sp>
        <p:nvSpPr>
          <p:cNvPr id="5" name="TextBox 4"/>
          <p:cNvSpPr txBox="1"/>
          <p:nvPr/>
        </p:nvSpPr>
        <p:spPr>
          <a:xfrm>
            <a:off x="838201" y="1755648"/>
            <a:ext cx="10152888" cy="3693319"/>
          </a:xfrm>
          <a:prstGeom prst="rect">
            <a:avLst/>
          </a:prstGeom>
          <a:noFill/>
        </p:spPr>
        <p:txBody>
          <a:bodyPr wrap="square" rtlCol="0">
            <a:spAutoFit/>
          </a:bodyPr>
          <a:lstStyle/>
          <a:p>
            <a:r>
              <a:rPr lang="en-US" dirty="0"/>
              <a:t>The </a:t>
            </a:r>
            <a:r>
              <a:rPr lang="en-US" dirty="0" err="1"/>
              <a:t>cudaDFRATOM</a:t>
            </a:r>
            <a:r>
              <a:rPr lang="en-US" dirty="0"/>
              <a:t> program uses </a:t>
            </a:r>
            <a:r>
              <a:rPr lang="en-US" u="sng" dirty="0"/>
              <a:t>effective method of mapping threads</a:t>
            </a:r>
            <a:r>
              <a:rPr lang="en-US" dirty="0"/>
              <a:t> to two-electron integrals, allowing </a:t>
            </a:r>
          </a:p>
          <a:p>
            <a:r>
              <a:rPr lang="en-US" dirty="0"/>
              <a:t>as much of the GPU hardware to be used as possible</a:t>
            </a:r>
          </a:p>
          <a:p>
            <a:endParaRPr lang="en-US" dirty="0"/>
          </a:p>
          <a:p>
            <a:r>
              <a:rPr lang="en-US" dirty="0"/>
              <a:t>Mapping algorithm has a </a:t>
            </a:r>
            <a:r>
              <a:rPr lang="en-US" u="sng" dirty="0"/>
              <a:t>negligible effect</a:t>
            </a:r>
            <a:r>
              <a:rPr lang="en-US" dirty="0"/>
              <a:t> on total time to compute the two-electron integrals and </a:t>
            </a:r>
          </a:p>
          <a:p>
            <a:r>
              <a:rPr lang="en-US" u="sng" dirty="0"/>
              <a:t>scales well</a:t>
            </a:r>
            <a:r>
              <a:rPr lang="en-US" dirty="0"/>
              <a:t> with the number of integrals</a:t>
            </a:r>
          </a:p>
          <a:p>
            <a:endParaRPr lang="en-US" dirty="0"/>
          </a:p>
          <a:p>
            <a:r>
              <a:rPr lang="en-US" dirty="0"/>
              <a:t>Total speedup was </a:t>
            </a:r>
            <a:r>
              <a:rPr lang="en-US" u="sng" dirty="0"/>
              <a:t>~20x faster</a:t>
            </a:r>
            <a:r>
              <a:rPr lang="en-US" dirty="0"/>
              <a:t> than CPU calculations</a:t>
            </a:r>
          </a:p>
          <a:p>
            <a:endParaRPr lang="en-US" dirty="0"/>
          </a:p>
          <a:p>
            <a:r>
              <a:rPr lang="en-US" dirty="0"/>
              <a:t>Algorithm could be modified to use constant memory</a:t>
            </a:r>
          </a:p>
          <a:p>
            <a:endParaRPr lang="en-US" dirty="0"/>
          </a:p>
          <a:p>
            <a:r>
              <a:rPr lang="en-US" dirty="0"/>
              <a:t>Algorithm could be modified to allow for mapping of other point groups</a:t>
            </a:r>
          </a:p>
          <a:p>
            <a:endParaRPr lang="en-US" dirty="0"/>
          </a:p>
          <a:p>
            <a:r>
              <a:rPr lang="en-US" dirty="0"/>
              <a:t>Algorithm could be modified to allow for direct SCF</a:t>
            </a:r>
          </a:p>
        </p:txBody>
      </p:sp>
    </p:spTree>
    <p:extLst>
      <p:ext uri="{BB962C8B-B14F-4D97-AF65-F5344CB8AC3E}">
        <p14:creationId xmlns:p14="http://schemas.microsoft.com/office/powerpoint/2010/main" val="13159537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E6231-1D2E-D64E-8A16-A06C53051271}"/>
              </a:ext>
            </a:extLst>
          </p:cNvPr>
          <p:cNvSpPr>
            <a:spLocks noGrp="1"/>
          </p:cNvSpPr>
          <p:nvPr>
            <p:ph type="title"/>
          </p:nvPr>
        </p:nvSpPr>
        <p:spPr/>
        <p:txBody>
          <a:bodyPr/>
          <a:lstStyle/>
          <a:p>
            <a:r>
              <a:rPr lang="en-US" dirty="0"/>
              <a:t>Acknowledgements </a:t>
            </a:r>
          </a:p>
        </p:txBody>
      </p:sp>
      <p:sp>
        <p:nvSpPr>
          <p:cNvPr id="8" name="TextBox 7">
            <a:extLst>
              <a:ext uri="{FF2B5EF4-FFF2-40B4-BE49-F238E27FC236}">
                <a16:creationId xmlns:a16="http://schemas.microsoft.com/office/drawing/2014/main" id="{1F92CA74-5F86-BA4D-BA99-3EC2BAB3021E}"/>
              </a:ext>
            </a:extLst>
          </p:cNvPr>
          <p:cNvSpPr txBox="1"/>
          <p:nvPr/>
        </p:nvSpPr>
        <p:spPr>
          <a:xfrm>
            <a:off x="1331506" y="2000416"/>
            <a:ext cx="5069295" cy="3539430"/>
          </a:xfrm>
          <a:prstGeom prst="rect">
            <a:avLst/>
          </a:prstGeom>
          <a:noFill/>
        </p:spPr>
        <p:txBody>
          <a:bodyPr wrap="square" rtlCol="0">
            <a:spAutoFit/>
          </a:bodyPr>
          <a:lstStyle/>
          <a:p>
            <a:r>
              <a:rPr lang="en-US" sz="3200" dirty="0"/>
              <a:t>Friends and Family</a:t>
            </a:r>
          </a:p>
          <a:p>
            <a:endParaRPr lang="en-US" sz="3200" dirty="0"/>
          </a:p>
          <a:p>
            <a:r>
              <a:rPr lang="en-US" sz="3200" dirty="0"/>
              <a:t>Dr. </a:t>
            </a:r>
            <a:r>
              <a:rPr lang="en-US" sz="3200" dirty="0" err="1"/>
              <a:t>Mariusz</a:t>
            </a:r>
            <a:r>
              <a:rPr lang="en-US" sz="3200" dirty="0"/>
              <a:t> </a:t>
            </a:r>
            <a:r>
              <a:rPr lang="en-US" sz="3200" dirty="0" err="1"/>
              <a:t>Klobukowski</a:t>
            </a:r>
            <a:endParaRPr lang="en-US" sz="3200" dirty="0"/>
          </a:p>
          <a:p>
            <a:endParaRPr lang="en-US" sz="3200" dirty="0"/>
          </a:p>
          <a:p>
            <a:r>
              <a:rPr lang="en-US" sz="3200" dirty="0"/>
              <a:t>Dr. Paul Lu</a:t>
            </a:r>
          </a:p>
          <a:p>
            <a:endParaRPr lang="en-US" sz="3200" dirty="0"/>
          </a:p>
          <a:p>
            <a:r>
              <a:rPr lang="en-US" sz="3200" dirty="0"/>
              <a:t>NSERC and FGSR</a:t>
            </a:r>
          </a:p>
        </p:txBody>
      </p:sp>
      <p:sp>
        <p:nvSpPr>
          <p:cNvPr id="9" name="Slide Number Placeholder 8">
            <a:extLst>
              <a:ext uri="{FF2B5EF4-FFF2-40B4-BE49-F238E27FC236}">
                <a16:creationId xmlns:a16="http://schemas.microsoft.com/office/drawing/2014/main" id="{20570BD6-30A3-2F46-9084-2E3E2DDA0481}"/>
              </a:ext>
            </a:extLst>
          </p:cNvPr>
          <p:cNvSpPr>
            <a:spLocks noGrp="1"/>
          </p:cNvSpPr>
          <p:nvPr>
            <p:ph type="sldNum" sz="quarter" idx="12"/>
          </p:nvPr>
        </p:nvSpPr>
        <p:spPr/>
        <p:txBody>
          <a:bodyPr/>
          <a:lstStyle/>
          <a:p>
            <a:fld id="{E06ED247-DC64-E249-8B27-B5B1764FD02F}" type="slidenum">
              <a:rPr lang="en-US" smtClean="0"/>
              <a:t>22</a:t>
            </a:fld>
            <a:endParaRPr lang="en-US"/>
          </a:p>
        </p:txBody>
      </p:sp>
    </p:spTree>
    <p:extLst>
      <p:ext uri="{BB962C8B-B14F-4D97-AF65-F5344CB8AC3E}">
        <p14:creationId xmlns:p14="http://schemas.microsoft.com/office/powerpoint/2010/main" val="41595141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E6545-F143-5740-BBDD-BC733D1F4307}"/>
              </a:ext>
            </a:extLst>
          </p:cNvPr>
          <p:cNvSpPr>
            <a:spLocks noGrp="1"/>
          </p:cNvSpPr>
          <p:nvPr>
            <p:ph type="title"/>
          </p:nvPr>
        </p:nvSpPr>
        <p:spPr/>
        <p:txBody>
          <a:bodyPr/>
          <a:lstStyle/>
          <a:p>
            <a:r>
              <a:rPr lang="en-US" dirty="0"/>
              <a:t>Relativistic Two-Electron Integrals</a:t>
            </a:r>
          </a:p>
        </p:txBody>
      </p:sp>
      <p:sp>
        <p:nvSpPr>
          <p:cNvPr id="4" name="Slide Number Placeholder 3">
            <a:extLst>
              <a:ext uri="{FF2B5EF4-FFF2-40B4-BE49-F238E27FC236}">
                <a16:creationId xmlns:a16="http://schemas.microsoft.com/office/drawing/2014/main" id="{1F5CA9B0-1415-B248-A36C-D4E5A4799819}"/>
              </a:ext>
            </a:extLst>
          </p:cNvPr>
          <p:cNvSpPr>
            <a:spLocks noGrp="1"/>
          </p:cNvSpPr>
          <p:nvPr>
            <p:ph type="sldNum" sz="quarter" idx="12"/>
          </p:nvPr>
        </p:nvSpPr>
        <p:spPr/>
        <p:txBody>
          <a:bodyPr/>
          <a:lstStyle/>
          <a:p>
            <a:fld id="{2CC1335D-5C6A-0B42-9745-CD5AAF743FE7}" type="slidenum">
              <a:rPr lang="en-US" smtClean="0"/>
              <a:t>3</a:t>
            </a:fld>
            <a:endParaRPr lang="en-US"/>
          </a:p>
        </p:txBody>
      </p:sp>
      <p:pic>
        <p:nvPicPr>
          <p:cNvPr id="9" name="Picture 8">
            <a:extLst>
              <a:ext uri="{FF2B5EF4-FFF2-40B4-BE49-F238E27FC236}">
                <a16:creationId xmlns:a16="http://schemas.microsoft.com/office/drawing/2014/main" id="{CDE68D16-34E1-B24D-83F5-BAA9FB21C7E0}"/>
              </a:ext>
            </a:extLst>
          </p:cNvPr>
          <p:cNvPicPr>
            <a:picLocks noChangeAspect="1"/>
          </p:cNvPicPr>
          <p:nvPr/>
        </p:nvPicPr>
        <p:blipFill>
          <a:blip r:embed="rId2"/>
          <a:stretch>
            <a:fillRect/>
          </a:stretch>
        </p:blipFill>
        <p:spPr>
          <a:xfrm>
            <a:off x="7676800" y="3016670"/>
            <a:ext cx="1346200" cy="203200"/>
          </a:xfrm>
          <a:prstGeom prst="rect">
            <a:avLst/>
          </a:prstGeom>
        </p:spPr>
      </p:pic>
      <p:sp>
        <p:nvSpPr>
          <p:cNvPr id="10" name="TextBox 9">
            <a:extLst>
              <a:ext uri="{FF2B5EF4-FFF2-40B4-BE49-F238E27FC236}">
                <a16:creationId xmlns:a16="http://schemas.microsoft.com/office/drawing/2014/main" id="{4AE96BE0-4210-0649-8D88-BF0669B9A6E9}"/>
              </a:ext>
            </a:extLst>
          </p:cNvPr>
          <p:cNvSpPr txBox="1"/>
          <p:nvPr/>
        </p:nvSpPr>
        <p:spPr>
          <a:xfrm>
            <a:off x="9169266" y="2933604"/>
            <a:ext cx="1829925" cy="369332"/>
          </a:xfrm>
          <a:prstGeom prst="rect">
            <a:avLst/>
          </a:prstGeom>
          <a:noFill/>
        </p:spPr>
        <p:txBody>
          <a:bodyPr wrap="none" rtlCol="0">
            <a:spAutoFit/>
          </a:bodyPr>
          <a:lstStyle/>
          <a:p>
            <a:r>
              <a:rPr lang="en-US" dirty="0"/>
              <a:t>Spinor symmetry</a:t>
            </a:r>
          </a:p>
        </p:txBody>
      </p:sp>
      <p:pic>
        <p:nvPicPr>
          <p:cNvPr id="11" name="Picture 10">
            <a:extLst>
              <a:ext uri="{FF2B5EF4-FFF2-40B4-BE49-F238E27FC236}">
                <a16:creationId xmlns:a16="http://schemas.microsoft.com/office/drawing/2014/main" id="{77980892-F1A5-464D-AE0D-26A26EBED616}"/>
              </a:ext>
            </a:extLst>
          </p:cNvPr>
          <p:cNvPicPr>
            <a:picLocks noChangeAspect="1"/>
          </p:cNvPicPr>
          <p:nvPr/>
        </p:nvPicPr>
        <p:blipFill>
          <a:blip r:embed="rId3"/>
          <a:stretch>
            <a:fillRect/>
          </a:stretch>
        </p:blipFill>
        <p:spPr>
          <a:xfrm>
            <a:off x="7486300" y="3480626"/>
            <a:ext cx="1727200" cy="203200"/>
          </a:xfrm>
          <a:prstGeom prst="rect">
            <a:avLst/>
          </a:prstGeom>
        </p:spPr>
      </p:pic>
      <p:sp>
        <p:nvSpPr>
          <p:cNvPr id="12" name="TextBox 11">
            <a:extLst>
              <a:ext uri="{FF2B5EF4-FFF2-40B4-BE49-F238E27FC236}">
                <a16:creationId xmlns:a16="http://schemas.microsoft.com/office/drawing/2014/main" id="{D9919C49-644D-D84E-AA06-E39E8D6B47A3}"/>
              </a:ext>
            </a:extLst>
          </p:cNvPr>
          <p:cNvSpPr txBox="1"/>
          <p:nvPr/>
        </p:nvSpPr>
        <p:spPr>
          <a:xfrm>
            <a:off x="9169266" y="3364021"/>
            <a:ext cx="1580882" cy="369332"/>
          </a:xfrm>
          <a:prstGeom prst="rect">
            <a:avLst/>
          </a:prstGeom>
          <a:noFill/>
        </p:spPr>
        <p:txBody>
          <a:bodyPr wrap="none" rtlCol="0">
            <a:spAutoFit/>
          </a:bodyPr>
          <a:lstStyle/>
          <a:p>
            <a:r>
              <a:rPr lang="en-US" dirty="0"/>
              <a:t>Basis functions</a:t>
            </a:r>
          </a:p>
        </p:txBody>
      </p:sp>
      <p:pic>
        <p:nvPicPr>
          <p:cNvPr id="13" name="Picture 12">
            <a:extLst>
              <a:ext uri="{FF2B5EF4-FFF2-40B4-BE49-F238E27FC236}">
                <a16:creationId xmlns:a16="http://schemas.microsoft.com/office/drawing/2014/main" id="{592E4D84-945C-4943-A662-21EF3F5ECE3A}"/>
              </a:ext>
            </a:extLst>
          </p:cNvPr>
          <p:cNvPicPr>
            <a:picLocks noChangeAspect="1"/>
          </p:cNvPicPr>
          <p:nvPr/>
        </p:nvPicPr>
        <p:blipFill>
          <a:blip r:embed="rId4"/>
          <a:stretch>
            <a:fillRect/>
          </a:stretch>
        </p:blipFill>
        <p:spPr>
          <a:xfrm>
            <a:off x="7493089" y="3944583"/>
            <a:ext cx="101600" cy="152400"/>
          </a:xfrm>
          <a:prstGeom prst="rect">
            <a:avLst/>
          </a:prstGeom>
        </p:spPr>
      </p:pic>
      <p:sp>
        <p:nvSpPr>
          <p:cNvPr id="14" name="TextBox 13">
            <a:extLst>
              <a:ext uri="{FF2B5EF4-FFF2-40B4-BE49-F238E27FC236}">
                <a16:creationId xmlns:a16="http://schemas.microsoft.com/office/drawing/2014/main" id="{47208284-C0C3-234D-8493-06817B727C3B}"/>
              </a:ext>
            </a:extLst>
          </p:cNvPr>
          <p:cNvSpPr txBox="1"/>
          <p:nvPr/>
        </p:nvSpPr>
        <p:spPr>
          <a:xfrm>
            <a:off x="9169266" y="3794438"/>
            <a:ext cx="2104038" cy="646331"/>
          </a:xfrm>
          <a:prstGeom prst="rect">
            <a:avLst/>
          </a:prstGeom>
          <a:noFill/>
        </p:spPr>
        <p:txBody>
          <a:bodyPr wrap="none" rtlCol="0">
            <a:spAutoFit/>
          </a:bodyPr>
          <a:lstStyle/>
          <a:p>
            <a:r>
              <a:rPr lang="en-US" dirty="0"/>
              <a:t>Function returning 2</a:t>
            </a:r>
          </a:p>
          <a:p>
            <a:r>
              <a:rPr lang="en-US" dirty="0"/>
              <a:t>integers  </a:t>
            </a:r>
          </a:p>
        </p:txBody>
      </p:sp>
      <p:pic>
        <p:nvPicPr>
          <p:cNvPr id="15" name="Picture 14">
            <a:extLst>
              <a:ext uri="{FF2B5EF4-FFF2-40B4-BE49-F238E27FC236}">
                <a16:creationId xmlns:a16="http://schemas.microsoft.com/office/drawing/2014/main" id="{B6403D72-5ED9-A84D-BE8E-404561920ADF}"/>
              </a:ext>
            </a:extLst>
          </p:cNvPr>
          <p:cNvPicPr>
            <a:picLocks noChangeAspect="1"/>
          </p:cNvPicPr>
          <p:nvPr/>
        </p:nvPicPr>
        <p:blipFill>
          <a:blip r:embed="rId5"/>
          <a:stretch>
            <a:fillRect/>
          </a:stretch>
        </p:blipFill>
        <p:spPr>
          <a:xfrm>
            <a:off x="7474039" y="4615820"/>
            <a:ext cx="139700" cy="152400"/>
          </a:xfrm>
          <a:prstGeom prst="rect">
            <a:avLst/>
          </a:prstGeom>
        </p:spPr>
      </p:pic>
      <p:sp>
        <p:nvSpPr>
          <p:cNvPr id="17" name="TextBox 16">
            <a:extLst>
              <a:ext uri="{FF2B5EF4-FFF2-40B4-BE49-F238E27FC236}">
                <a16:creationId xmlns:a16="http://schemas.microsoft.com/office/drawing/2014/main" id="{D465AFD2-693D-344C-B27A-832FD89517D6}"/>
              </a:ext>
            </a:extLst>
          </p:cNvPr>
          <p:cNvSpPr txBox="1"/>
          <p:nvPr/>
        </p:nvSpPr>
        <p:spPr>
          <a:xfrm>
            <a:off x="9169266" y="4507354"/>
            <a:ext cx="1877950" cy="369332"/>
          </a:xfrm>
          <a:prstGeom prst="rect">
            <a:avLst/>
          </a:prstGeom>
          <a:noFill/>
        </p:spPr>
        <p:txBody>
          <a:bodyPr wrap="none" rtlCol="0">
            <a:spAutoFit/>
          </a:bodyPr>
          <a:lstStyle/>
          <a:p>
            <a:r>
              <a:rPr lang="en-US" dirty="0"/>
              <a:t>Large component</a:t>
            </a:r>
          </a:p>
        </p:txBody>
      </p:sp>
      <p:pic>
        <p:nvPicPr>
          <p:cNvPr id="18" name="Picture 17">
            <a:extLst>
              <a:ext uri="{FF2B5EF4-FFF2-40B4-BE49-F238E27FC236}">
                <a16:creationId xmlns:a16="http://schemas.microsoft.com/office/drawing/2014/main" id="{A14A52B1-9DC4-BA4B-BC60-DAF029F287F7}"/>
              </a:ext>
            </a:extLst>
          </p:cNvPr>
          <p:cNvPicPr>
            <a:picLocks noChangeAspect="1"/>
          </p:cNvPicPr>
          <p:nvPr/>
        </p:nvPicPr>
        <p:blipFill>
          <a:blip r:embed="rId6"/>
          <a:stretch>
            <a:fillRect/>
          </a:stretch>
        </p:blipFill>
        <p:spPr>
          <a:xfrm>
            <a:off x="7486300" y="5028977"/>
            <a:ext cx="139700" cy="177800"/>
          </a:xfrm>
          <a:prstGeom prst="rect">
            <a:avLst/>
          </a:prstGeom>
        </p:spPr>
      </p:pic>
      <p:sp>
        <p:nvSpPr>
          <p:cNvPr id="19" name="TextBox 18">
            <a:extLst>
              <a:ext uri="{FF2B5EF4-FFF2-40B4-BE49-F238E27FC236}">
                <a16:creationId xmlns:a16="http://schemas.microsoft.com/office/drawing/2014/main" id="{732C01D5-F738-9241-91DF-E139006131A1}"/>
              </a:ext>
            </a:extLst>
          </p:cNvPr>
          <p:cNvSpPr txBox="1"/>
          <p:nvPr/>
        </p:nvSpPr>
        <p:spPr>
          <a:xfrm>
            <a:off x="9164126" y="4932271"/>
            <a:ext cx="1823704" cy="369332"/>
          </a:xfrm>
          <a:prstGeom prst="rect">
            <a:avLst/>
          </a:prstGeom>
          <a:noFill/>
        </p:spPr>
        <p:txBody>
          <a:bodyPr wrap="none" rtlCol="0">
            <a:spAutoFit/>
          </a:bodyPr>
          <a:lstStyle/>
          <a:p>
            <a:r>
              <a:rPr lang="en-US" dirty="0"/>
              <a:t>Small component</a:t>
            </a:r>
          </a:p>
        </p:txBody>
      </p:sp>
      <p:pic>
        <p:nvPicPr>
          <p:cNvPr id="3" name="Picture 2"/>
          <p:cNvPicPr>
            <a:picLocks noChangeAspect="1"/>
          </p:cNvPicPr>
          <p:nvPr/>
        </p:nvPicPr>
        <p:blipFill>
          <a:blip r:embed="rId7"/>
          <a:stretch>
            <a:fillRect/>
          </a:stretch>
        </p:blipFill>
        <p:spPr>
          <a:xfrm>
            <a:off x="838200" y="2019231"/>
            <a:ext cx="6996045" cy="3850704"/>
          </a:xfrm>
          <a:prstGeom prst="rect">
            <a:avLst/>
          </a:prstGeom>
        </p:spPr>
      </p:pic>
      <p:sp>
        <p:nvSpPr>
          <p:cNvPr id="16" name="Rectangle 15"/>
          <p:cNvSpPr/>
          <p:nvPr/>
        </p:nvSpPr>
        <p:spPr>
          <a:xfrm>
            <a:off x="267093" y="6475254"/>
            <a:ext cx="7500594" cy="246221"/>
          </a:xfrm>
          <a:prstGeom prst="rect">
            <a:avLst/>
          </a:prstGeom>
        </p:spPr>
        <p:txBody>
          <a:bodyPr wrap="square">
            <a:spAutoFit/>
          </a:bodyPr>
          <a:lstStyle/>
          <a:p>
            <a:r>
              <a:rPr lang="en-US" sz="1000" dirty="0">
                <a:latin typeface="CMR12" charset="0"/>
              </a:rPr>
              <a:t>O. Matsuoka and Y. Watanabe. An atomic Dirac-</a:t>
            </a:r>
            <a:r>
              <a:rPr lang="en-US" sz="1000" dirty="0" err="1">
                <a:latin typeface="CMR12" charset="0"/>
              </a:rPr>
              <a:t>Fock</a:t>
            </a:r>
            <a:r>
              <a:rPr lang="en-US" sz="1000" dirty="0">
                <a:latin typeface="CMR12" charset="0"/>
              </a:rPr>
              <a:t>-</a:t>
            </a:r>
            <a:r>
              <a:rPr lang="en-US" sz="1000" dirty="0" err="1">
                <a:latin typeface="CMR12" charset="0"/>
              </a:rPr>
              <a:t>Roothaan</a:t>
            </a:r>
            <a:r>
              <a:rPr lang="en-US" sz="1000" dirty="0">
                <a:latin typeface="CMR12" charset="0"/>
              </a:rPr>
              <a:t> program. </a:t>
            </a:r>
            <a:r>
              <a:rPr lang="en-US" sz="1000" dirty="0" err="1">
                <a:latin typeface="CMTI12" charset="0"/>
              </a:rPr>
              <a:t>Comput</a:t>
            </a:r>
            <a:r>
              <a:rPr lang="en-US" sz="1000" dirty="0">
                <a:latin typeface="CMTI12" charset="0"/>
              </a:rPr>
              <a:t>. Phys. </a:t>
            </a:r>
            <a:r>
              <a:rPr lang="en-US" sz="1000" dirty="0" err="1">
                <a:latin typeface="CMTI12" charset="0"/>
              </a:rPr>
              <a:t>Commun</a:t>
            </a:r>
            <a:r>
              <a:rPr lang="en-US" sz="1000" dirty="0">
                <a:latin typeface="CMR12" charset="0"/>
              </a:rPr>
              <a:t>, 139(2):218 – 234, 2001 </a:t>
            </a:r>
            <a:endParaRPr lang="en-US" sz="1000" dirty="0">
              <a:effectLst/>
            </a:endParaRPr>
          </a:p>
        </p:txBody>
      </p:sp>
    </p:spTree>
    <p:extLst>
      <p:ext uri="{BB962C8B-B14F-4D97-AF65-F5344CB8AC3E}">
        <p14:creationId xmlns:p14="http://schemas.microsoft.com/office/powerpoint/2010/main" val="3749306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Threads, Warps, Blocks, and Grid</a:t>
            </a:r>
          </a:p>
        </p:txBody>
      </p:sp>
      <p:sp>
        <p:nvSpPr>
          <p:cNvPr id="4" name="Slide Number Placeholder 3"/>
          <p:cNvSpPr>
            <a:spLocks noGrp="1"/>
          </p:cNvSpPr>
          <p:nvPr>
            <p:ph type="sldNum" sz="quarter" idx="12"/>
          </p:nvPr>
        </p:nvSpPr>
        <p:spPr/>
        <p:txBody>
          <a:bodyPr/>
          <a:lstStyle/>
          <a:p>
            <a:fld id="{2CC1335D-5C6A-0B42-9745-CD5AAF743FE7}" type="slidenum">
              <a:rPr lang="en-US" smtClean="0"/>
              <a:t>4</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5513294" y="1690688"/>
            <a:ext cx="6194612" cy="646331"/>
          </a:xfrm>
          <a:prstGeom prst="rect">
            <a:avLst/>
          </a:prstGeom>
          <a:noFill/>
        </p:spPr>
        <p:txBody>
          <a:bodyPr wrap="square" rtlCol="0">
            <a:spAutoFit/>
          </a:bodyPr>
          <a:lstStyle/>
          <a:p>
            <a:r>
              <a:rPr lang="en-US" dirty="0">
                <a:solidFill>
                  <a:srgbClr val="FF0000"/>
                </a:solidFill>
              </a:rPr>
              <a:t>Thread</a:t>
            </a:r>
            <a:r>
              <a:rPr lang="en-US" dirty="0"/>
              <a:t>: The simplest unit of computation in CUDA. Threads are what actually perform the instructions in the code.</a:t>
            </a:r>
          </a:p>
        </p:txBody>
      </p:sp>
      <p:sp>
        <p:nvSpPr>
          <p:cNvPr id="7" name="Rectangle 6"/>
          <p:cNvSpPr/>
          <p:nvPr/>
        </p:nvSpPr>
        <p:spPr>
          <a:xfrm>
            <a:off x="4308088" y="2118732"/>
            <a:ext cx="211873" cy="21828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stCxn id="7" idx="3"/>
          </p:cNvCxnSpPr>
          <p:nvPr/>
        </p:nvCxnSpPr>
        <p:spPr>
          <a:xfrm flipV="1">
            <a:off x="4519961" y="1863280"/>
            <a:ext cx="1048989" cy="36459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513294" y="2337019"/>
            <a:ext cx="6194612" cy="923330"/>
          </a:xfrm>
          <a:prstGeom prst="rect">
            <a:avLst/>
          </a:prstGeom>
          <a:noFill/>
        </p:spPr>
        <p:txBody>
          <a:bodyPr wrap="square" rtlCol="0">
            <a:spAutoFit/>
          </a:bodyPr>
          <a:lstStyle/>
          <a:p>
            <a:r>
              <a:rPr lang="en-US" dirty="0">
                <a:solidFill>
                  <a:srgbClr val="FF0000"/>
                </a:solidFill>
              </a:rPr>
              <a:t>Warp</a:t>
            </a:r>
            <a:r>
              <a:rPr lang="en-US" dirty="0"/>
              <a:t>: A collection of </a:t>
            </a:r>
            <a:r>
              <a:rPr lang="en-US" u="sng" dirty="0"/>
              <a:t>32</a:t>
            </a:r>
            <a:r>
              <a:rPr lang="en-US" dirty="0"/>
              <a:t> </a:t>
            </a:r>
            <a:r>
              <a:rPr lang="en-US" b="1" dirty="0"/>
              <a:t>threads</a:t>
            </a:r>
            <a:r>
              <a:rPr lang="en-US" dirty="0"/>
              <a:t>. All </a:t>
            </a:r>
            <a:r>
              <a:rPr lang="en-US" b="1" dirty="0"/>
              <a:t>threads</a:t>
            </a:r>
            <a:r>
              <a:rPr lang="en-US" dirty="0"/>
              <a:t> in a warp execute in lockstep. Not directly accessible in code, but it is fundamental to understand in order to maximize performance.</a:t>
            </a:r>
          </a:p>
        </p:txBody>
      </p:sp>
      <p:sp>
        <p:nvSpPr>
          <p:cNvPr id="11" name="Rectangle 10"/>
          <p:cNvSpPr/>
          <p:nvPr/>
        </p:nvSpPr>
        <p:spPr>
          <a:xfrm>
            <a:off x="2926963" y="2128257"/>
            <a:ext cx="1592998" cy="799093"/>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519960" y="2470602"/>
            <a:ext cx="10489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513294" y="3371151"/>
            <a:ext cx="6194612" cy="1754326"/>
          </a:xfrm>
          <a:prstGeom prst="rect">
            <a:avLst/>
          </a:prstGeom>
          <a:noFill/>
        </p:spPr>
        <p:txBody>
          <a:bodyPr wrap="square" rtlCol="0">
            <a:spAutoFit/>
          </a:bodyPr>
          <a:lstStyle/>
          <a:p>
            <a:r>
              <a:rPr lang="en-US" dirty="0">
                <a:solidFill>
                  <a:srgbClr val="FF0000"/>
                </a:solidFill>
              </a:rPr>
              <a:t>Block</a:t>
            </a:r>
            <a:r>
              <a:rPr lang="en-US" dirty="0"/>
              <a:t>: A collection of an </a:t>
            </a:r>
            <a:r>
              <a:rPr lang="en-US" u="sng" dirty="0"/>
              <a:t>arbitrary number</a:t>
            </a:r>
            <a:r>
              <a:rPr lang="en-US" dirty="0"/>
              <a:t> of </a:t>
            </a:r>
            <a:r>
              <a:rPr lang="en-US" b="1" dirty="0"/>
              <a:t>threads</a:t>
            </a:r>
            <a:r>
              <a:rPr lang="en-US" dirty="0"/>
              <a:t>. The exact number can be specified in code. Blocks can have up to three dimensions, which provide the </a:t>
            </a:r>
            <a:r>
              <a:rPr lang="en-US" dirty="0" err="1"/>
              <a:t>threadIdx.x</a:t>
            </a:r>
            <a:r>
              <a:rPr lang="en-US" dirty="0"/>
              <a:t>, </a:t>
            </a:r>
            <a:r>
              <a:rPr lang="en-US" dirty="0" err="1"/>
              <a:t>threadIdx.y</a:t>
            </a:r>
            <a:r>
              <a:rPr lang="en-US" dirty="0"/>
              <a:t>, </a:t>
            </a:r>
            <a:r>
              <a:rPr lang="en-US" dirty="0" err="1"/>
              <a:t>threadIdx.z</a:t>
            </a:r>
            <a:r>
              <a:rPr lang="en-US" dirty="0"/>
              <a:t>, </a:t>
            </a:r>
            <a:r>
              <a:rPr lang="en-US" dirty="0" err="1"/>
              <a:t>blockDim.x</a:t>
            </a:r>
            <a:r>
              <a:rPr lang="en-US" dirty="0"/>
              <a:t>, </a:t>
            </a:r>
            <a:r>
              <a:rPr lang="en-US" dirty="0" err="1"/>
              <a:t>blockDim.y</a:t>
            </a:r>
            <a:r>
              <a:rPr lang="en-US" dirty="0"/>
              <a:t>, and </a:t>
            </a:r>
            <a:r>
              <a:rPr lang="en-US" dirty="0" err="1"/>
              <a:t>blockDim.z</a:t>
            </a:r>
            <a:r>
              <a:rPr lang="en-US" dirty="0"/>
              <a:t> variables. The block in this image is a 8 x 4 block (one </a:t>
            </a:r>
            <a:r>
              <a:rPr lang="en-US" b="1" dirty="0"/>
              <a:t>warp</a:t>
            </a:r>
            <a:r>
              <a:rPr lang="en-US" dirty="0"/>
              <a:t>) of </a:t>
            </a:r>
            <a:r>
              <a:rPr lang="en-US" b="1" dirty="0"/>
              <a:t>threads</a:t>
            </a:r>
            <a:r>
              <a:rPr lang="en-US" dirty="0"/>
              <a:t>. A block can have 1024 threads at most.</a:t>
            </a:r>
          </a:p>
        </p:txBody>
      </p:sp>
      <p:sp>
        <p:nvSpPr>
          <p:cNvPr id="15" name="Rectangle 14"/>
          <p:cNvSpPr/>
          <p:nvPr/>
        </p:nvSpPr>
        <p:spPr>
          <a:xfrm>
            <a:off x="2888085" y="1762808"/>
            <a:ext cx="1674584" cy="166152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p:nvPr/>
        </p:nvCxnSpPr>
        <p:spPr>
          <a:xfrm>
            <a:off x="4562669" y="2571683"/>
            <a:ext cx="1006281" cy="99727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513294" y="5236279"/>
            <a:ext cx="6194612" cy="1477328"/>
          </a:xfrm>
          <a:prstGeom prst="rect">
            <a:avLst/>
          </a:prstGeom>
          <a:noFill/>
        </p:spPr>
        <p:txBody>
          <a:bodyPr wrap="square" rtlCol="0">
            <a:spAutoFit/>
          </a:bodyPr>
          <a:lstStyle/>
          <a:p>
            <a:r>
              <a:rPr lang="en-US" dirty="0">
                <a:solidFill>
                  <a:srgbClr val="FF0000"/>
                </a:solidFill>
              </a:rPr>
              <a:t>Grid</a:t>
            </a:r>
            <a:r>
              <a:rPr lang="en-US" dirty="0"/>
              <a:t>: A collection of an </a:t>
            </a:r>
            <a:r>
              <a:rPr lang="en-US" u="sng" dirty="0"/>
              <a:t>arbitrary number</a:t>
            </a:r>
            <a:r>
              <a:rPr lang="en-US" dirty="0"/>
              <a:t> of </a:t>
            </a:r>
            <a:r>
              <a:rPr lang="en-US" b="1" dirty="0"/>
              <a:t>blocks</a:t>
            </a:r>
            <a:r>
              <a:rPr lang="en-US" dirty="0"/>
              <a:t>. The exact number can be specified in code. Grids can have up to three dimensions, which provide the </a:t>
            </a:r>
            <a:r>
              <a:rPr lang="en-US" dirty="0" err="1"/>
              <a:t>blockIdx.x</a:t>
            </a:r>
            <a:r>
              <a:rPr lang="en-US" dirty="0"/>
              <a:t>, </a:t>
            </a:r>
            <a:r>
              <a:rPr lang="en-US" dirty="0" err="1"/>
              <a:t>blockIdx.y</a:t>
            </a:r>
            <a:r>
              <a:rPr lang="en-US" dirty="0"/>
              <a:t>, </a:t>
            </a:r>
            <a:r>
              <a:rPr lang="en-US" dirty="0" err="1"/>
              <a:t>blockIdx.z</a:t>
            </a:r>
            <a:r>
              <a:rPr lang="en-US" dirty="0"/>
              <a:t>, </a:t>
            </a:r>
            <a:r>
              <a:rPr lang="en-US" dirty="0" err="1"/>
              <a:t>gridDim.x</a:t>
            </a:r>
            <a:r>
              <a:rPr lang="en-US" dirty="0"/>
              <a:t>, </a:t>
            </a:r>
            <a:r>
              <a:rPr lang="en-US" dirty="0" err="1"/>
              <a:t>gridDim.y</a:t>
            </a:r>
            <a:r>
              <a:rPr lang="en-US" dirty="0"/>
              <a:t>, and </a:t>
            </a:r>
            <a:r>
              <a:rPr lang="en-US" dirty="0" err="1"/>
              <a:t>gridDim.z</a:t>
            </a:r>
            <a:r>
              <a:rPr lang="en-US" dirty="0"/>
              <a:t> variables. The grid in this image is a 2 x 2 grid of </a:t>
            </a:r>
            <a:r>
              <a:rPr lang="en-US" b="1" dirty="0"/>
              <a:t>blocks</a:t>
            </a:r>
            <a:r>
              <a:rPr lang="en-US" dirty="0"/>
              <a:t>. </a:t>
            </a:r>
          </a:p>
        </p:txBody>
      </p:sp>
      <p:sp>
        <p:nvSpPr>
          <p:cNvPr id="21" name="Rectangle 20"/>
          <p:cNvSpPr/>
          <p:nvPr/>
        </p:nvSpPr>
        <p:spPr>
          <a:xfrm>
            <a:off x="921017" y="1660513"/>
            <a:ext cx="3734110" cy="49896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a:off x="4652498" y="4109815"/>
            <a:ext cx="916452" cy="133964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8605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16"/>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7" grpId="1" animBg="1"/>
      <p:bldP spid="10" grpId="0"/>
      <p:bldP spid="11" grpId="0" animBg="1"/>
      <p:bldP spid="11" grpId="1" animBg="1"/>
      <p:bldP spid="14" grpId="0"/>
      <p:bldP spid="15" grpId="0" animBg="1"/>
      <p:bldP spid="15" grpId="1" animBg="1"/>
      <p:bldP spid="19" grpId="0"/>
      <p:bldP spid="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Streaming Multiprocessor Memory Resources</a:t>
            </a:r>
          </a:p>
        </p:txBody>
      </p:sp>
      <p:sp>
        <p:nvSpPr>
          <p:cNvPr id="4" name="Slide Number Placeholder 3"/>
          <p:cNvSpPr>
            <a:spLocks noGrp="1"/>
          </p:cNvSpPr>
          <p:nvPr>
            <p:ph type="sldNum" sz="quarter" idx="12"/>
          </p:nvPr>
        </p:nvSpPr>
        <p:spPr/>
        <p:txBody>
          <a:bodyPr/>
          <a:lstStyle/>
          <a:p>
            <a:fld id="{2CC1335D-5C6A-0B42-9745-CD5AAF743FE7}" type="slidenum">
              <a:rPr lang="en-US" smtClean="0"/>
              <a:t>5</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3" name="TextBox 2"/>
          <p:cNvSpPr txBox="1"/>
          <p:nvPr/>
        </p:nvSpPr>
        <p:spPr>
          <a:xfrm>
            <a:off x="4812145" y="1577788"/>
            <a:ext cx="6541655" cy="1477328"/>
          </a:xfrm>
          <a:prstGeom prst="rect">
            <a:avLst/>
          </a:prstGeom>
          <a:noFill/>
        </p:spPr>
        <p:txBody>
          <a:bodyPr wrap="square" rtlCol="0">
            <a:spAutoFit/>
          </a:bodyPr>
          <a:lstStyle/>
          <a:p>
            <a:r>
              <a:rPr lang="en-US" dirty="0">
                <a:solidFill>
                  <a:srgbClr val="FF0000"/>
                </a:solidFill>
              </a:rPr>
              <a:t>Streaming Multiprocessor (SM)</a:t>
            </a:r>
            <a:r>
              <a:rPr lang="en-US" dirty="0"/>
              <a:t>: Except for </a:t>
            </a:r>
            <a:r>
              <a:rPr lang="en-US" b="1" dirty="0"/>
              <a:t>global memory</a:t>
            </a:r>
            <a:r>
              <a:rPr lang="en-US" dirty="0"/>
              <a:t>, all GPU resources are local to a SM. The number of SMs per GPU depends on hardware generation. SMs can run at most </a:t>
            </a:r>
            <a:r>
              <a:rPr lang="en-US" u="sng" dirty="0"/>
              <a:t>48</a:t>
            </a:r>
            <a:r>
              <a:rPr lang="en-US" dirty="0"/>
              <a:t> </a:t>
            </a:r>
            <a:r>
              <a:rPr lang="en-US" b="1" dirty="0"/>
              <a:t>warps</a:t>
            </a:r>
            <a:r>
              <a:rPr lang="en-US" dirty="0"/>
              <a:t> (1536 threads), or at most </a:t>
            </a:r>
            <a:r>
              <a:rPr lang="en-US" u="sng" dirty="0"/>
              <a:t>8</a:t>
            </a:r>
            <a:r>
              <a:rPr lang="en-US" dirty="0"/>
              <a:t> </a:t>
            </a:r>
            <a:r>
              <a:rPr lang="en-US" b="1" dirty="0"/>
              <a:t>blocks</a:t>
            </a:r>
            <a:r>
              <a:rPr lang="en-US" dirty="0"/>
              <a:t>. </a:t>
            </a:r>
            <a:r>
              <a:rPr lang="en-US" b="1" dirty="0"/>
              <a:t>Blocks</a:t>
            </a:r>
            <a:r>
              <a:rPr lang="en-US" dirty="0"/>
              <a:t> cannot be divided between SMs.</a:t>
            </a:r>
          </a:p>
        </p:txBody>
      </p:sp>
      <p:sp>
        <p:nvSpPr>
          <p:cNvPr id="18" name="Rectangle 17"/>
          <p:cNvSpPr/>
          <p:nvPr/>
        </p:nvSpPr>
        <p:spPr>
          <a:xfrm>
            <a:off x="921017" y="1660513"/>
            <a:ext cx="3724874" cy="36688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p:cNvCxnSpPr/>
          <p:nvPr/>
        </p:nvCxnSpPr>
        <p:spPr>
          <a:xfrm flipV="1">
            <a:off x="4645891" y="1773382"/>
            <a:ext cx="240145" cy="157941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12144" y="2954972"/>
            <a:ext cx="6541655" cy="1477328"/>
          </a:xfrm>
          <a:prstGeom prst="rect">
            <a:avLst/>
          </a:prstGeom>
          <a:noFill/>
        </p:spPr>
        <p:txBody>
          <a:bodyPr wrap="square" rtlCol="0">
            <a:spAutoFit/>
          </a:bodyPr>
          <a:lstStyle/>
          <a:p>
            <a:r>
              <a:rPr lang="en-US" dirty="0">
                <a:solidFill>
                  <a:srgbClr val="FF0000"/>
                </a:solidFill>
              </a:rPr>
              <a:t>Register Memory</a:t>
            </a:r>
            <a:r>
              <a:rPr lang="en-US" dirty="0"/>
              <a:t>: Local to a specific thread. </a:t>
            </a:r>
            <a:r>
              <a:rPr lang="en-US" u="sng" dirty="0"/>
              <a:t>Fastest</a:t>
            </a:r>
            <a:r>
              <a:rPr lang="en-US" dirty="0"/>
              <a:t> memory available, but also the </a:t>
            </a:r>
            <a:r>
              <a:rPr lang="en-US" u="sng" dirty="0"/>
              <a:t>least plentiful</a:t>
            </a:r>
            <a:r>
              <a:rPr lang="en-US" dirty="0"/>
              <a:t>. The total amount of registers on an SM is shared equally across all threads running on the SM so the registers needed per thread contributes to the maximum number of threads that can run at once.</a:t>
            </a:r>
          </a:p>
        </p:txBody>
      </p:sp>
      <p:sp>
        <p:nvSpPr>
          <p:cNvPr id="25" name="Rectangle 24"/>
          <p:cNvSpPr/>
          <p:nvPr/>
        </p:nvSpPr>
        <p:spPr>
          <a:xfrm>
            <a:off x="4317999" y="2851150"/>
            <a:ext cx="203201" cy="9804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p:cNvCxnSpPr>
            <a:stCxn id="25" idx="3"/>
          </p:cNvCxnSpPr>
          <p:nvPr/>
        </p:nvCxnSpPr>
        <p:spPr>
          <a:xfrm>
            <a:off x="4521200" y="2900175"/>
            <a:ext cx="364836" cy="23763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812144" y="4486088"/>
            <a:ext cx="6541655" cy="1754326"/>
          </a:xfrm>
          <a:prstGeom prst="rect">
            <a:avLst/>
          </a:prstGeom>
          <a:noFill/>
        </p:spPr>
        <p:txBody>
          <a:bodyPr wrap="square" rtlCol="0">
            <a:spAutoFit/>
          </a:bodyPr>
          <a:lstStyle/>
          <a:p>
            <a:r>
              <a:rPr lang="en-US" dirty="0">
                <a:solidFill>
                  <a:srgbClr val="FF0000"/>
                </a:solidFill>
              </a:rPr>
              <a:t>Shared Memory</a:t>
            </a:r>
            <a:r>
              <a:rPr lang="en-US" dirty="0"/>
              <a:t>: Local to a specific block. </a:t>
            </a:r>
            <a:r>
              <a:rPr lang="en-US" u="sng" dirty="0"/>
              <a:t>Slower</a:t>
            </a:r>
            <a:r>
              <a:rPr lang="en-US" dirty="0"/>
              <a:t> than </a:t>
            </a:r>
            <a:r>
              <a:rPr lang="en-US" b="1" dirty="0"/>
              <a:t>register memory</a:t>
            </a:r>
            <a:r>
              <a:rPr lang="en-US" dirty="0"/>
              <a:t>, but </a:t>
            </a:r>
            <a:r>
              <a:rPr lang="en-US" u="sng" dirty="0"/>
              <a:t>more of it is available</a:t>
            </a:r>
            <a:r>
              <a:rPr lang="en-US" dirty="0"/>
              <a:t>. The total amount of shared memory available is shared equally across all blocks running on the SM so the amount of shared memory needed per </a:t>
            </a:r>
            <a:r>
              <a:rPr lang="en-US" b="1" dirty="0"/>
              <a:t>block</a:t>
            </a:r>
            <a:r>
              <a:rPr lang="en-US" dirty="0"/>
              <a:t> contributes to the maximum number of threads that can run at once. </a:t>
            </a:r>
            <a:r>
              <a:rPr lang="en-US" u="sng" dirty="0"/>
              <a:t>Analogous to RAM</a:t>
            </a:r>
            <a:r>
              <a:rPr lang="en-US" dirty="0"/>
              <a:t> in normal computing.</a:t>
            </a:r>
          </a:p>
        </p:txBody>
      </p:sp>
      <p:sp>
        <p:nvSpPr>
          <p:cNvPr id="31" name="Rectangle 30"/>
          <p:cNvSpPr/>
          <p:nvPr/>
        </p:nvSpPr>
        <p:spPr>
          <a:xfrm>
            <a:off x="3040215" y="3009756"/>
            <a:ext cx="1370148" cy="416935"/>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p:cNvCxnSpPr/>
          <p:nvPr/>
        </p:nvCxnSpPr>
        <p:spPr>
          <a:xfrm>
            <a:off x="4419599" y="3401825"/>
            <a:ext cx="456928" cy="126811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5863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2" nodeType="clickEffect">
                                  <p:stCondLst>
                                    <p:cond delay="0"/>
                                  </p:stCondLst>
                                  <p:childTnLst>
                                    <p:set>
                                      <p:cBhvr>
                                        <p:cTn id="14" dur="1" fill="hold">
                                          <p:stCondLst>
                                            <p:cond delay="0"/>
                                          </p:stCondLst>
                                        </p:cTn>
                                        <p:tgtEl>
                                          <p:spTgt spid="18"/>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0"/>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26"/>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25"/>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8" grpId="1" animBg="1"/>
      <p:bldP spid="18" grpId="2" animBg="1"/>
      <p:bldP spid="24" grpId="1"/>
      <p:bldP spid="25" grpId="0" animBg="1"/>
      <p:bldP spid="25" grpId="1" animBg="1"/>
      <p:bldP spid="30" grpId="1"/>
      <p:bldP spid="3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Global Memory</a:t>
            </a:r>
          </a:p>
        </p:txBody>
      </p:sp>
      <p:sp>
        <p:nvSpPr>
          <p:cNvPr id="4" name="Slide Number Placeholder 3"/>
          <p:cNvSpPr>
            <a:spLocks noGrp="1"/>
          </p:cNvSpPr>
          <p:nvPr>
            <p:ph type="sldNum" sz="quarter" idx="12"/>
          </p:nvPr>
        </p:nvSpPr>
        <p:spPr/>
        <p:txBody>
          <a:bodyPr/>
          <a:lstStyle/>
          <a:p>
            <a:fld id="{2CC1335D-5C6A-0B42-9745-CD5AAF743FE7}" type="slidenum">
              <a:rPr lang="en-US" smtClean="0"/>
              <a:t>6</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4830619" y="1819564"/>
            <a:ext cx="7112000" cy="1200329"/>
          </a:xfrm>
          <a:prstGeom prst="rect">
            <a:avLst/>
          </a:prstGeom>
          <a:noFill/>
        </p:spPr>
        <p:txBody>
          <a:bodyPr wrap="square" rtlCol="0">
            <a:spAutoFit/>
          </a:bodyPr>
          <a:lstStyle/>
          <a:p>
            <a:r>
              <a:rPr lang="en-US" dirty="0">
                <a:solidFill>
                  <a:srgbClr val="FF0000"/>
                </a:solidFill>
              </a:rPr>
              <a:t>Global Memory</a:t>
            </a:r>
            <a:r>
              <a:rPr lang="en-US" dirty="0"/>
              <a:t>: Available to all threads on a GPU. The </a:t>
            </a:r>
            <a:r>
              <a:rPr lang="en-US" u="sng" dirty="0"/>
              <a:t>slowest</a:t>
            </a:r>
            <a:r>
              <a:rPr lang="en-US" dirty="0"/>
              <a:t> memory type available, but also the </a:t>
            </a:r>
            <a:r>
              <a:rPr lang="en-US" u="sng" dirty="0"/>
              <a:t>most plentiful</a:t>
            </a:r>
            <a:r>
              <a:rPr lang="en-US" dirty="0"/>
              <a:t>. </a:t>
            </a:r>
            <a:r>
              <a:rPr lang="en-US" u="sng" dirty="0"/>
              <a:t>Analogous to hard drive</a:t>
            </a:r>
            <a:r>
              <a:rPr lang="en-US" dirty="0"/>
              <a:t> space in normal computing. Data should be stored contiguously in order to minimize the performance hit from using it. </a:t>
            </a:r>
          </a:p>
        </p:txBody>
      </p:sp>
      <p:sp>
        <p:nvSpPr>
          <p:cNvPr id="7" name="Rectangle 6"/>
          <p:cNvSpPr/>
          <p:nvPr/>
        </p:nvSpPr>
        <p:spPr>
          <a:xfrm>
            <a:off x="1219200" y="5357091"/>
            <a:ext cx="3112655" cy="1364384"/>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6" idx="1"/>
          </p:cNvCxnSpPr>
          <p:nvPr/>
        </p:nvCxnSpPr>
        <p:spPr>
          <a:xfrm flipH="1">
            <a:off x="4331855" y="2419729"/>
            <a:ext cx="498764" cy="34823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905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7</a:t>
            </a:fld>
            <a:endParaRPr lang="en-US"/>
          </a:p>
        </p:txBody>
      </p:sp>
      <p:sp>
        <p:nvSpPr>
          <p:cNvPr id="8" name="TextBox 7"/>
          <p:cNvSpPr txBox="1"/>
          <p:nvPr/>
        </p:nvSpPr>
        <p:spPr>
          <a:xfrm>
            <a:off x="1837239" y="4442691"/>
            <a:ext cx="563419" cy="369332"/>
          </a:xfrm>
          <a:prstGeom prst="rect">
            <a:avLst/>
          </a:prstGeom>
          <a:noFill/>
        </p:spPr>
        <p:txBody>
          <a:bodyPr wrap="square" rtlCol="0">
            <a:spAutoFit/>
          </a:bodyPr>
          <a:lstStyle/>
          <a:p>
            <a:pPr algn="ctr"/>
            <a:r>
              <a:rPr lang="en-US"/>
              <a:t>A</a:t>
            </a:r>
          </a:p>
        </p:txBody>
      </p:sp>
      <p:sp>
        <p:nvSpPr>
          <p:cNvPr id="9" name="TextBox 8"/>
          <p:cNvSpPr txBox="1"/>
          <p:nvPr/>
        </p:nvSpPr>
        <p:spPr>
          <a:xfrm>
            <a:off x="5576879" y="4442691"/>
            <a:ext cx="563419" cy="369332"/>
          </a:xfrm>
          <a:prstGeom prst="rect">
            <a:avLst/>
          </a:prstGeom>
          <a:noFill/>
        </p:spPr>
        <p:txBody>
          <a:bodyPr wrap="square" rtlCol="0">
            <a:spAutoFit/>
          </a:bodyPr>
          <a:lstStyle/>
          <a:p>
            <a:pPr algn="ctr"/>
            <a:r>
              <a:rPr lang="en-US" dirty="0"/>
              <a:t>B</a:t>
            </a:r>
          </a:p>
        </p:txBody>
      </p:sp>
      <p:sp>
        <p:nvSpPr>
          <p:cNvPr id="10" name="TextBox 9"/>
          <p:cNvSpPr txBox="1"/>
          <p:nvPr/>
        </p:nvSpPr>
        <p:spPr>
          <a:xfrm>
            <a:off x="9282753" y="4442691"/>
            <a:ext cx="563419" cy="369332"/>
          </a:xfrm>
          <a:prstGeom prst="rect">
            <a:avLst/>
          </a:prstGeom>
          <a:noFill/>
        </p:spPr>
        <p:txBody>
          <a:bodyPr wrap="square" rtlCol="0">
            <a:spAutoFit/>
          </a:bodyPr>
          <a:lstStyle/>
          <a:p>
            <a:pPr algn="ctr"/>
            <a:r>
              <a:rPr lang="en-US" dirty="0"/>
              <a:t>C</a:t>
            </a:r>
          </a:p>
        </p:txBody>
      </p:sp>
      <p:sp>
        <p:nvSpPr>
          <p:cNvPr id="11" name="TextBox 10"/>
          <p:cNvSpPr txBox="1"/>
          <p:nvPr/>
        </p:nvSpPr>
        <p:spPr>
          <a:xfrm>
            <a:off x="3704897" y="2764042"/>
            <a:ext cx="563419" cy="369332"/>
          </a:xfrm>
          <a:prstGeom prst="rect">
            <a:avLst/>
          </a:prstGeom>
          <a:noFill/>
        </p:spPr>
        <p:txBody>
          <a:bodyPr wrap="square" rtlCol="0">
            <a:spAutoFit/>
          </a:bodyPr>
          <a:lstStyle/>
          <a:p>
            <a:pPr algn="ctr"/>
            <a:r>
              <a:rPr lang="en-US" dirty="0"/>
              <a:t>X</a:t>
            </a:r>
          </a:p>
        </p:txBody>
      </p:sp>
      <p:sp>
        <p:nvSpPr>
          <p:cNvPr id="12" name="TextBox 11"/>
          <p:cNvSpPr txBox="1"/>
          <p:nvPr/>
        </p:nvSpPr>
        <p:spPr>
          <a:xfrm>
            <a:off x="7440214" y="2764042"/>
            <a:ext cx="563419" cy="369332"/>
          </a:xfrm>
          <a:prstGeom prst="rect">
            <a:avLst/>
          </a:prstGeom>
          <a:noFill/>
        </p:spPr>
        <p:txBody>
          <a:bodyPr wrap="square" rtlCol="0">
            <a:spAutoFit/>
          </a:bodyPr>
          <a:lstStyle/>
          <a:p>
            <a:pPr algn="ctr"/>
            <a:r>
              <a:rPr lang="en-US" dirty="0"/>
              <a:t>=</a:t>
            </a:r>
          </a:p>
        </p:txBody>
      </p:sp>
      <p:sp>
        <p:nvSpPr>
          <p:cNvPr id="14" name="TextBox 13"/>
          <p:cNvSpPr txBox="1"/>
          <p:nvPr/>
        </p:nvSpPr>
        <p:spPr>
          <a:xfrm>
            <a:off x="1579419" y="5283200"/>
            <a:ext cx="9033163" cy="646331"/>
          </a:xfrm>
          <a:prstGeom prst="rect">
            <a:avLst/>
          </a:prstGeom>
          <a:noFill/>
        </p:spPr>
        <p:txBody>
          <a:bodyPr wrap="square" rtlCol="0">
            <a:spAutoFit/>
          </a:bodyPr>
          <a:lstStyle/>
          <a:p>
            <a:r>
              <a:rPr lang="en-US" dirty="0"/>
              <a:t>The matrices A, B, and C are stored in row-major order. So the rows of A and C can be read/written effectively. The columns of B cannot be read effectively.</a:t>
            </a:r>
          </a:p>
        </p:txBody>
      </p:sp>
      <p:pic>
        <p:nvPicPr>
          <p:cNvPr id="15" name="Picture 14"/>
          <p:cNvPicPr>
            <a:picLocks noChangeAspect="1"/>
          </p:cNvPicPr>
          <p:nvPr/>
        </p:nvPicPr>
        <p:blipFill>
          <a:blip r:embed="rId2"/>
          <a:stretch>
            <a:fillRect/>
          </a:stretch>
        </p:blipFill>
        <p:spPr>
          <a:xfrm>
            <a:off x="743527" y="1577108"/>
            <a:ext cx="2750841" cy="2743200"/>
          </a:xfrm>
          <a:prstGeom prst="rect">
            <a:avLst/>
          </a:prstGeom>
        </p:spPr>
      </p:pic>
      <p:pic>
        <p:nvPicPr>
          <p:cNvPr id="16" name="Picture 15"/>
          <p:cNvPicPr>
            <a:picLocks noChangeAspect="1"/>
          </p:cNvPicPr>
          <p:nvPr/>
        </p:nvPicPr>
        <p:blipFill>
          <a:blip r:embed="rId3"/>
          <a:stretch>
            <a:fillRect/>
          </a:stretch>
        </p:blipFill>
        <p:spPr>
          <a:xfrm>
            <a:off x="4483167" y="1577108"/>
            <a:ext cx="2750841" cy="2743200"/>
          </a:xfrm>
          <a:prstGeom prst="rect">
            <a:avLst/>
          </a:prstGeom>
        </p:spPr>
      </p:pic>
      <p:pic>
        <p:nvPicPr>
          <p:cNvPr id="17" name="Picture 16"/>
          <p:cNvPicPr>
            <a:picLocks noChangeAspect="1"/>
          </p:cNvPicPr>
          <p:nvPr/>
        </p:nvPicPr>
        <p:blipFill>
          <a:blip r:embed="rId4"/>
          <a:stretch>
            <a:fillRect/>
          </a:stretch>
        </p:blipFill>
        <p:spPr>
          <a:xfrm>
            <a:off x="8189041" y="1577108"/>
            <a:ext cx="2750841" cy="2743200"/>
          </a:xfrm>
          <a:prstGeom prst="rect">
            <a:avLst/>
          </a:prstGeom>
        </p:spPr>
      </p:pic>
    </p:spTree>
    <p:extLst>
      <p:ext uri="{BB962C8B-B14F-4D97-AF65-F5344CB8AC3E}">
        <p14:creationId xmlns:p14="http://schemas.microsoft.com/office/powerpoint/2010/main" val="112057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8</a:t>
            </a:fld>
            <a:endParaRPr lang="en-US"/>
          </a:p>
        </p:txBody>
      </p:sp>
      <p:sp>
        <p:nvSpPr>
          <p:cNvPr id="11" name="TextBox 10"/>
          <p:cNvSpPr txBox="1"/>
          <p:nvPr/>
        </p:nvSpPr>
        <p:spPr>
          <a:xfrm>
            <a:off x="625971" y="6198617"/>
            <a:ext cx="1839768" cy="369332"/>
          </a:xfrm>
          <a:prstGeom prst="rect">
            <a:avLst/>
          </a:prstGeom>
          <a:noFill/>
        </p:spPr>
        <p:txBody>
          <a:bodyPr wrap="square" rtlCol="0">
            <a:spAutoFit/>
          </a:bodyPr>
          <a:lstStyle/>
          <a:p>
            <a:pPr algn="ctr"/>
            <a:r>
              <a:rPr lang="en-US" dirty="0"/>
              <a:t>Global Memory</a:t>
            </a:r>
          </a:p>
        </p:txBody>
      </p:sp>
      <p:pic>
        <p:nvPicPr>
          <p:cNvPr id="14" name="Picture 13"/>
          <p:cNvPicPr>
            <a:picLocks noChangeAspect="1"/>
          </p:cNvPicPr>
          <p:nvPr/>
        </p:nvPicPr>
        <p:blipFill>
          <a:blip r:embed="rId2"/>
          <a:stretch>
            <a:fillRect/>
          </a:stretch>
        </p:blipFill>
        <p:spPr>
          <a:xfrm>
            <a:off x="743527" y="1577108"/>
            <a:ext cx="1604658" cy="1600200"/>
          </a:xfrm>
          <a:prstGeom prst="rect">
            <a:avLst/>
          </a:prstGeom>
        </p:spPr>
      </p:pic>
      <p:pic>
        <p:nvPicPr>
          <p:cNvPr id="15" name="Picture 14"/>
          <p:cNvPicPr>
            <a:picLocks noChangeAspect="1"/>
          </p:cNvPicPr>
          <p:nvPr/>
        </p:nvPicPr>
        <p:blipFill>
          <a:blip r:embed="rId3"/>
          <a:stretch>
            <a:fillRect/>
          </a:stretch>
        </p:blipFill>
        <p:spPr>
          <a:xfrm>
            <a:off x="743527" y="3114436"/>
            <a:ext cx="1604658" cy="1600200"/>
          </a:xfrm>
          <a:prstGeom prst="rect">
            <a:avLst/>
          </a:prstGeom>
        </p:spPr>
      </p:pic>
      <p:pic>
        <p:nvPicPr>
          <p:cNvPr id="16" name="Picture 15"/>
          <p:cNvPicPr>
            <a:picLocks noChangeAspect="1"/>
          </p:cNvPicPr>
          <p:nvPr/>
        </p:nvPicPr>
        <p:blipFill>
          <a:blip r:embed="rId4"/>
          <a:stretch>
            <a:fillRect/>
          </a:stretch>
        </p:blipFill>
        <p:spPr>
          <a:xfrm>
            <a:off x="743527" y="4658114"/>
            <a:ext cx="1604657" cy="1600200"/>
          </a:xfrm>
          <a:prstGeom prst="rect">
            <a:avLst/>
          </a:prstGeom>
        </p:spPr>
      </p:pic>
      <p:sp>
        <p:nvSpPr>
          <p:cNvPr id="20" name="TextBox 19"/>
          <p:cNvSpPr txBox="1"/>
          <p:nvPr/>
        </p:nvSpPr>
        <p:spPr>
          <a:xfrm>
            <a:off x="4006982" y="6227343"/>
            <a:ext cx="1839768" cy="369332"/>
          </a:xfrm>
          <a:prstGeom prst="rect">
            <a:avLst/>
          </a:prstGeom>
          <a:noFill/>
        </p:spPr>
        <p:txBody>
          <a:bodyPr wrap="square" rtlCol="0">
            <a:spAutoFit/>
          </a:bodyPr>
          <a:lstStyle/>
          <a:p>
            <a:pPr algn="ctr"/>
            <a:r>
              <a:rPr lang="en-US" dirty="0"/>
              <a:t>Shared Memory</a:t>
            </a:r>
          </a:p>
        </p:txBody>
      </p:sp>
      <p:sp>
        <p:nvSpPr>
          <p:cNvPr id="23" name="TextBox 22"/>
          <p:cNvSpPr txBox="1"/>
          <p:nvPr/>
        </p:nvSpPr>
        <p:spPr>
          <a:xfrm>
            <a:off x="6087573" y="6198617"/>
            <a:ext cx="1839768" cy="369332"/>
          </a:xfrm>
          <a:prstGeom prst="rect">
            <a:avLst/>
          </a:prstGeom>
          <a:noFill/>
        </p:spPr>
        <p:txBody>
          <a:bodyPr wrap="square" rtlCol="0">
            <a:spAutoFit/>
          </a:bodyPr>
          <a:lstStyle/>
          <a:p>
            <a:pPr algn="ctr"/>
            <a:r>
              <a:rPr lang="en-US" dirty="0"/>
              <a:t>Register Memory</a:t>
            </a:r>
          </a:p>
        </p:txBody>
      </p:sp>
      <p:sp>
        <p:nvSpPr>
          <p:cNvPr id="29" name="Rectangle 28"/>
          <p:cNvSpPr/>
          <p:nvPr/>
        </p:nvSpPr>
        <p:spPr>
          <a:xfrm>
            <a:off x="762110" y="1592983"/>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762110" y="4677461"/>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762110" y="313058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a:stCxn id="29" idx="3"/>
          </p:cNvCxnSpPr>
          <p:nvPr/>
        </p:nvCxnSpPr>
        <p:spPr>
          <a:xfrm>
            <a:off x="1566782" y="1995319"/>
            <a:ext cx="29599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1566782" y="2816227"/>
            <a:ext cx="2959991" cy="6846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5"/>
          <a:stretch>
            <a:fillRect/>
          </a:stretch>
        </p:blipFill>
        <p:spPr>
          <a:xfrm flipV="1">
            <a:off x="4524532" y="2377208"/>
            <a:ext cx="806913" cy="804672"/>
          </a:xfrm>
          <a:prstGeom prst="rect">
            <a:avLst/>
          </a:prstGeom>
        </p:spPr>
      </p:pic>
      <p:sp>
        <p:nvSpPr>
          <p:cNvPr id="40" name="Rectangle 39"/>
          <p:cNvSpPr/>
          <p:nvPr/>
        </p:nvSpPr>
        <p:spPr>
          <a:xfrm>
            <a:off x="4526772" y="2377209"/>
            <a:ext cx="45719" cy="8000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p:cNvPicPr>
            <a:picLocks noChangeAspect="1"/>
          </p:cNvPicPr>
          <p:nvPr/>
        </p:nvPicPr>
        <p:blipFill>
          <a:blip r:embed="rId6"/>
          <a:stretch>
            <a:fillRect/>
          </a:stretch>
        </p:blipFill>
        <p:spPr>
          <a:xfrm>
            <a:off x="4524531" y="1584708"/>
            <a:ext cx="806913" cy="804672"/>
          </a:xfrm>
          <a:prstGeom prst="rect">
            <a:avLst/>
          </a:prstGeom>
        </p:spPr>
      </p:pic>
      <p:sp>
        <p:nvSpPr>
          <p:cNvPr id="39" name="Rectangle 38"/>
          <p:cNvSpPr/>
          <p:nvPr/>
        </p:nvSpPr>
        <p:spPr>
          <a:xfrm>
            <a:off x="4524530" y="1588265"/>
            <a:ext cx="804672"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p:cNvPicPr>
            <a:picLocks noChangeAspect="1"/>
          </p:cNvPicPr>
          <p:nvPr/>
        </p:nvPicPr>
        <p:blipFill>
          <a:blip r:embed="rId7"/>
          <a:stretch>
            <a:fillRect/>
          </a:stretch>
        </p:blipFill>
        <p:spPr>
          <a:xfrm>
            <a:off x="6604001" y="1572536"/>
            <a:ext cx="806913" cy="804672"/>
          </a:xfrm>
          <a:prstGeom prst="rect">
            <a:avLst/>
          </a:prstGeom>
        </p:spPr>
      </p:pic>
      <p:sp>
        <p:nvSpPr>
          <p:cNvPr id="45" name="Rectangle 44"/>
          <p:cNvSpPr/>
          <p:nvPr/>
        </p:nvSpPr>
        <p:spPr>
          <a:xfrm>
            <a:off x="6606242" y="1576412"/>
            <a:ext cx="45719"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p:cNvCxnSpPr/>
          <p:nvPr/>
        </p:nvCxnSpPr>
        <p:spPr>
          <a:xfrm flipV="1">
            <a:off x="5329202" y="1592983"/>
            <a:ext cx="1274799" cy="77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flipV="1">
            <a:off x="4575314" y="1637541"/>
            <a:ext cx="2053787" cy="11376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8397984" y="1078255"/>
            <a:ext cx="2697019" cy="646331"/>
          </a:xfrm>
          <a:prstGeom prst="rect">
            <a:avLst/>
          </a:prstGeom>
          <a:noFill/>
        </p:spPr>
        <p:txBody>
          <a:bodyPr wrap="square" rtlCol="0">
            <a:spAutoFit/>
          </a:bodyPr>
          <a:lstStyle/>
          <a:p>
            <a:r>
              <a:rPr lang="en-US" dirty="0"/>
              <a:t>Using a block size of 32x32 and a grid size of 2x2</a:t>
            </a:r>
          </a:p>
        </p:txBody>
      </p:sp>
      <p:sp>
        <p:nvSpPr>
          <p:cNvPr id="51" name="TextBox 50"/>
          <p:cNvSpPr txBox="1"/>
          <p:nvPr/>
        </p:nvSpPr>
        <p:spPr>
          <a:xfrm>
            <a:off x="8397983" y="2330341"/>
            <a:ext cx="2697019" cy="923330"/>
          </a:xfrm>
          <a:prstGeom prst="rect">
            <a:avLst/>
          </a:prstGeom>
          <a:noFill/>
        </p:spPr>
        <p:txBody>
          <a:bodyPr wrap="square" rtlCol="0">
            <a:spAutoFit/>
          </a:bodyPr>
          <a:lstStyle/>
          <a:p>
            <a:r>
              <a:rPr lang="en-US"/>
              <a:t>Step 2: </a:t>
            </a:r>
            <a:r>
              <a:rPr lang="en-US" dirty="0"/>
              <a:t>Copy the first tiles of matrix A and </a:t>
            </a:r>
            <a:r>
              <a:rPr lang="en-US"/>
              <a:t>B into the shared memory</a:t>
            </a:r>
          </a:p>
        </p:txBody>
      </p:sp>
      <p:sp>
        <p:nvSpPr>
          <p:cNvPr id="52" name="TextBox 51"/>
          <p:cNvSpPr txBox="1"/>
          <p:nvPr/>
        </p:nvSpPr>
        <p:spPr>
          <a:xfrm>
            <a:off x="8397982" y="3233383"/>
            <a:ext cx="2697019" cy="1477328"/>
          </a:xfrm>
          <a:prstGeom prst="rect">
            <a:avLst/>
          </a:prstGeom>
          <a:noFill/>
        </p:spPr>
        <p:txBody>
          <a:bodyPr wrap="square" rtlCol="0">
            <a:spAutoFit/>
          </a:bodyPr>
          <a:lstStyle/>
          <a:p>
            <a:r>
              <a:rPr lang="en-US" dirty="0"/>
              <a:t>Step 3: Each thread independently multiplies the needed elements of A and B and stores the result in the register memory</a:t>
            </a:r>
          </a:p>
        </p:txBody>
      </p:sp>
      <p:sp>
        <p:nvSpPr>
          <p:cNvPr id="53" name="TextBox 52"/>
          <p:cNvSpPr txBox="1"/>
          <p:nvPr/>
        </p:nvSpPr>
        <p:spPr>
          <a:xfrm>
            <a:off x="8397984" y="1704298"/>
            <a:ext cx="2697019" cy="646331"/>
          </a:xfrm>
          <a:prstGeom prst="rect">
            <a:avLst/>
          </a:prstGeom>
          <a:noFill/>
        </p:spPr>
        <p:txBody>
          <a:bodyPr wrap="square" rtlCol="0">
            <a:spAutoFit/>
          </a:bodyPr>
          <a:lstStyle/>
          <a:p>
            <a:r>
              <a:rPr lang="en-US" dirty="0"/>
              <a:t>Step 1: Map threads to elements of matrix C</a:t>
            </a:r>
          </a:p>
        </p:txBody>
      </p:sp>
      <p:sp>
        <p:nvSpPr>
          <p:cNvPr id="54" name="TextBox 53"/>
          <p:cNvSpPr txBox="1"/>
          <p:nvPr/>
        </p:nvSpPr>
        <p:spPr>
          <a:xfrm>
            <a:off x="8397982" y="4690423"/>
            <a:ext cx="2697019" cy="923330"/>
          </a:xfrm>
          <a:prstGeom prst="rect">
            <a:avLst/>
          </a:prstGeom>
          <a:noFill/>
        </p:spPr>
        <p:txBody>
          <a:bodyPr wrap="square" rtlCol="0">
            <a:spAutoFit/>
          </a:bodyPr>
          <a:lstStyle/>
          <a:p>
            <a:r>
              <a:rPr lang="en-US" dirty="0"/>
              <a:t>Step 4: Copy next set of tiles into the </a:t>
            </a:r>
            <a:r>
              <a:rPr lang="en-US"/>
              <a:t>shared memory and repeat step 3</a:t>
            </a:r>
            <a:endParaRPr lang="en-US" dirty="0"/>
          </a:p>
        </p:txBody>
      </p:sp>
      <p:sp>
        <p:nvSpPr>
          <p:cNvPr id="55" name="TextBox 54"/>
          <p:cNvSpPr txBox="1"/>
          <p:nvPr/>
        </p:nvSpPr>
        <p:spPr>
          <a:xfrm>
            <a:off x="8397981" y="5593465"/>
            <a:ext cx="2697019" cy="923330"/>
          </a:xfrm>
          <a:prstGeom prst="rect">
            <a:avLst/>
          </a:prstGeom>
          <a:noFill/>
        </p:spPr>
        <p:txBody>
          <a:bodyPr wrap="square" rtlCol="0">
            <a:spAutoFit/>
          </a:bodyPr>
          <a:lstStyle/>
          <a:p>
            <a:r>
              <a:rPr lang="en-US" dirty="0"/>
              <a:t>Step 4: Copy result from the shared memory to the global memory</a:t>
            </a:r>
          </a:p>
        </p:txBody>
      </p:sp>
      <p:sp>
        <p:nvSpPr>
          <p:cNvPr id="56" name="Rectangle 55"/>
          <p:cNvSpPr/>
          <p:nvPr/>
        </p:nvSpPr>
        <p:spPr>
          <a:xfrm>
            <a:off x="1532069" y="1591829"/>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Arrow Connector 56"/>
          <p:cNvCxnSpPr>
            <a:endCxn id="43" idx="1"/>
          </p:cNvCxnSpPr>
          <p:nvPr/>
        </p:nvCxnSpPr>
        <p:spPr>
          <a:xfrm flipV="1">
            <a:off x="2336741" y="1987044"/>
            <a:ext cx="2187790" cy="71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762110" y="386382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Arrow Connector 59"/>
          <p:cNvCxnSpPr>
            <a:endCxn id="42" idx="1"/>
          </p:cNvCxnSpPr>
          <p:nvPr/>
        </p:nvCxnSpPr>
        <p:spPr>
          <a:xfrm flipV="1">
            <a:off x="1566782" y="2779544"/>
            <a:ext cx="2957750" cy="14545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44" idx="1"/>
            <a:endCxn id="31" idx="3"/>
          </p:cNvCxnSpPr>
          <p:nvPr/>
        </p:nvCxnSpPr>
        <p:spPr>
          <a:xfrm flipH="1">
            <a:off x="1566782" y="1974872"/>
            <a:ext cx="5037219" cy="31049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424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32"/>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29"/>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37"/>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36"/>
                                        </p:tgtEl>
                                        <p:attrNameLst>
                                          <p:attrName>style.visibility</p:attrName>
                                        </p:attrNameLst>
                                      </p:cBhvr>
                                      <p:to>
                                        <p:strVal val="hidden"/>
                                      </p:to>
                                    </p:set>
                                  </p:childTnLst>
                                </p:cTn>
                              </p:par>
                              <p:par>
                                <p:cTn id="51" presetID="1" presetClass="entr" presetSubtype="0" fill="hold" grpId="0" nodeType="withEffect">
                                  <p:stCondLst>
                                    <p:cond delay="0"/>
                                  </p:stCondLst>
                                  <p:childTnLst>
                                    <p:set>
                                      <p:cBhvr>
                                        <p:cTn id="52" dur="1" fill="hold">
                                          <p:stCondLst>
                                            <p:cond delay="0"/>
                                          </p:stCondLst>
                                        </p:cTn>
                                        <p:tgtEl>
                                          <p:spTgt spid="5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9"/>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nodeType="clickEffect">
                                  <p:stCondLst>
                                    <p:cond delay="0"/>
                                  </p:stCondLst>
                                  <p:childTnLst>
                                    <p:set>
                                      <p:cBhvr>
                                        <p:cTn id="64" dur="1" fill="hold">
                                          <p:stCondLst>
                                            <p:cond delay="0"/>
                                          </p:stCondLst>
                                        </p:cTn>
                                        <p:tgtEl>
                                          <p:spTgt spid="60"/>
                                        </p:tgtEl>
                                        <p:attrNameLst>
                                          <p:attrName>style.visibility</p:attrName>
                                        </p:attrNameLst>
                                      </p:cBhvr>
                                      <p:to>
                                        <p:strVal val="hidden"/>
                                      </p:to>
                                    </p:set>
                                  </p:childTnLst>
                                </p:cTn>
                              </p:par>
                              <p:par>
                                <p:cTn id="65" presetID="1" presetClass="exit" presetSubtype="0" fill="hold" grpId="1" nodeType="withEffect">
                                  <p:stCondLst>
                                    <p:cond delay="0"/>
                                  </p:stCondLst>
                                  <p:childTnLst>
                                    <p:set>
                                      <p:cBhvr>
                                        <p:cTn id="66" dur="1" fill="hold">
                                          <p:stCondLst>
                                            <p:cond delay="0"/>
                                          </p:stCondLst>
                                        </p:cTn>
                                        <p:tgtEl>
                                          <p:spTgt spid="59"/>
                                        </p:tgtEl>
                                        <p:attrNameLst>
                                          <p:attrName>style.visibility</p:attrName>
                                        </p:attrNameLst>
                                      </p:cBhvr>
                                      <p:to>
                                        <p:strVal val="hidden"/>
                                      </p:to>
                                    </p:set>
                                  </p:childTnLst>
                                </p:cTn>
                              </p:par>
                              <p:par>
                                <p:cTn id="67" presetID="1" presetClass="exit" presetSubtype="0" fill="hold" grpId="1" nodeType="withEffect">
                                  <p:stCondLst>
                                    <p:cond delay="0"/>
                                  </p:stCondLst>
                                  <p:childTnLst>
                                    <p:set>
                                      <p:cBhvr>
                                        <p:cTn id="68" dur="1" fill="hold">
                                          <p:stCondLst>
                                            <p:cond delay="0"/>
                                          </p:stCondLst>
                                        </p:cTn>
                                        <p:tgtEl>
                                          <p:spTgt spid="56"/>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57"/>
                                        </p:tgtEl>
                                        <p:attrNameLst>
                                          <p:attrName>style.visibility</p:attrName>
                                        </p:attrNameLst>
                                      </p:cBhvr>
                                      <p:to>
                                        <p:strVal val="hidden"/>
                                      </p:to>
                                    </p:set>
                                  </p:childTnLst>
                                </p:cTn>
                              </p:par>
                              <p:par>
                                <p:cTn id="71" presetID="1" presetClass="exit" presetSubtype="0" fill="hold" nodeType="withEffect">
                                  <p:stCondLst>
                                    <p:cond delay="0"/>
                                  </p:stCondLst>
                                  <p:childTnLst>
                                    <p:set>
                                      <p:cBhvr>
                                        <p:cTn id="72" dur="1" fill="hold">
                                          <p:stCondLst>
                                            <p:cond delay="0"/>
                                          </p:stCondLst>
                                        </p:cTn>
                                        <p:tgtEl>
                                          <p:spTgt spid="48"/>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40"/>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39"/>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46"/>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45"/>
                                        </p:tgtEl>
                                        <p:attrNameLst>
                                          <p:attrName>style.visibility</p:attrName>
                                        </p:attrNameLst>
                                      </p:cBhvr>
                                      <p:to>
                                        <p:strVal val="hidden"/>
                                      </p:to>
                                    </p:set>
                                  </p:childTnLst>
                                </p:cTn>
                              </p:par>
                              <p:par>
                                <p:cTn id="81" presetID="1" presetClass="entr" presetSubtype="0" fill="hold" nodeType="withEffect">
                                  <p:stCondLst>
                                    <p:cond delay="0"/>
                                  </p:stCondLst>
                                  <p:childTnLst>
                                    <p:set>
                                      <p:cBhvr>
                                        <p:cTn id="82" dur="1" fill="hold">
                                          <p:stCondLst>
                                            <p:cond delay="0"/>
                                          </p:stCondLst>
                                        </p:cTn>
                                        <p:tgtEl>
                                          <p:spTgt spid="6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31" grpId="0" animBg="1"/>
      <p:bldP spid="32" grpId="0" animBg="1"/>
      <p:bldP spid="32" grpId="1" animBg="1"/>
      <p:bldP spid="40" grpId="0" animBg="1"/>
      <p:bldP spid="40" grpId="1" animBg="1"/>
      <p:bldP spid="39" grpId="0" animBg="1"/>
      <p:bldP spid="39" grpId="1" animBg="1"/>
      <p:bldP spid="45" grpId="0" animBg="1"/>
      <p:bldP spid="45" grpId="1" animBg="1"/>
      <p:bldP spid="51" grpId="0"/>
      <p:bldP spid="52" grpId="0"/>
      <p:bldP spid="53" grpId="0"/>
      <p:bldP spid="54" grpId="0"/>
      <p:bldP spid="55" grpId="0"/>
      <p:bldP spid="56" grpId="0" animBg="1"/>
      <p:bldP spid="56" grpId="1" animBg="1"/>
      <p:bldP spid="59" grpId="0" animBg="1"/>
      <p:bldP spid="59"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cudaDFRATOM</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9</a:t>
            </a:fld>
            <a:endParaRPr lang="en-US"/>
          </a:p>
        </p:txBody>
      </p:sp>
      <p:sp>
        <p:nvSpPr>
          <p:cNvPr id="5" name="TextBox 4"/>
          <p:cNvSpPr txBox="1"/>
          <p:nvPr/>
        </p:nvSpPr>
        <p:spPr>
          <a:xfrm>
            <a:off x="838200" y="2036189"/>
            <a:ext cx="8098948" cy="2585323"/>
          </a:xfrm>
          <a:prstGeom prst="rect">
            <a:avLst/>
          </a:prstGeom>
          <a:noFill/>
        </p:spPr>
        <p:txBody>
          <a:bodyPr wrap="none" rtlCol="0">
            <a:spAutoFit/>
          </a:bodyPr>
          <a:lstStyle/>
          <a:p>
            <a:r>
              <a:rPr lang="en-US" dirty="0" err="1"/>
              <a:t>cudaDFRATOM</a:t>
            </a:r>
            <a:r>
              <a:rPr lang="en-US" dirty="0"/>
              <a:t> is a program in written in CUDA Fortran and Fortran 90</a:t>
            </a:r>
          </a:p>
          <a:p>
            <a:endParaRPr lang="en-US" dirty="0"/>
          </a:p>
          <a:p>
            <a:r>
              <a:rPr lang="en-US" dirty="0"/>
              <a:t>Allows for the optimization of Well-Tempered Basis Sets on GPUs in double precision</a:t>
            </a:r>
          </a:p>
          <a:p>
            <a:endParaRPr lang="en-US" dirty="0"/>
          </a:p>
          <a:p>
            <a:r>
              <a:rPr lang="en-US" dirty="0"/>
              <a:t>Based of Matsuoka’s DFRATOM program</a:t>
            </a:r>
          </a:p>
          <a:p>
            <a:endParaRPr lang="en-US" dirty="0"/>
          </a:p>
          <a:p>
            <a:r>
              <a:rPr lang="en-US" dirty="0"/>
              <a:t>SCF was carried out using the </a:t>
            </a:r>
            <a:r>
              <a:rPr lang="en-US" dirty="0" err="1"/>
              <a:t>cuBLAS</a:t>
            </a:r>
            <a:r>
              <a:rPr lang="en-US" dirty="0"/>
              <a:t> and </a:t>
            </a:r>
            <a:r>
              <a:rPr lang="en-US" dirty="0" err="1"/>
              <a:t>cuSOLVER</a:t>
            </a:r>
            <a:r>
              <a:rPr lang="en-US" dirty="0"/>
              <a:t> libraries</a:t>
            </a:r>
          </a:p>
          <a:p>
            <a:endParaRPr lang="en-US" dirty="0"/>
          </a:p>
          <a:p>
            <a:r>
              <a:rPr lang="en-US" dirty="0"/>
              <a:t>Custom code was written to calculate the two-electron integrals on GPUs</a:t>
            </a:r>
          </a:p>
        </p:txBody>
      </p:sp>
      <p:sp>
        <p:nvSpPr>
          <p:cNvPr id="6" name="Rectangle 5"/>
          <p:cNvSpPr/>
          <p:nvPr/>
        </p:nvSpPr>
        <p:spPr>
          <a:xfrm>
            <a:off x="267093" y="6475254"/>
            <a:ext cx="7500594" cy="246221"/>
          </a:xfrm>
          <a:prstGeom prst="rect">
            <a:avLst/>
          </a:prstGeom>
        </p:spPr>
        <p:txBody>
          <a:bodyPr wrap="square">
            <a:spAutoFit/>
          </a:bodyPr>
          <a:lstStyle/>
          <a:p>
            <a:r>
              <a:rPr lang="en-US" sz="1000" dirty="0">
                <a:latin typeface="CMR12" charset="0"/>
              </a:rPr>
              <a:t>O. Matsuoka and Y. Watanabe. An atomic Dirac-</a:t>
            </a:r>
            <a:r>
              <a:rPr lang="en-US" sz="1000" dirty="0" err="1">
                <a:latin typeface="CMR12" charset="0"/>
              </a:rPr>
              <a:t>Fock</a:t>
            </a:r>
            <a:r>
              <a:rPr lang="en-US" sz="1000" dirty="0">
                <a:latin typeface="CMR12" charset="0"/>
              </a:rPr>
              <a:t>-</a:t>
            </a:r>
            <a:r>
              <a:rPr lang="en-US" sz="1000" dirty="0" err="1">
                <a:latin typeface="CMR12" charset="0"/>
              </a:rPr>
              <a:t>Roothaan</a:t>
            </a:r>
            <a:r>
              <a:rPr lang="en-US" sz="1000" dirty="0">
                <a:latin typeface="CMR12" charset="0"/>
              </a:rPr>
              <a:t> program. </a:t>
            </a:r>
            <a:r>
              <a:rPr lang="en-US" sz="1000" dirty="0" err="1">
                <a:latin typeface="CMTI12" charset="0"/>
              </a:rPr>
              <a:t>Comput</a:t>
            </a:r>
            <a:r>
              <a:rPr lang="en-US" sz="1000" dirty="0">
                <a:latin typeface="CMTI12" charset="0"/>
              </a:rPr>
              <a:t>. Phys. </a:t>
            </a:r>
            <a:r>
              <a:rPr lang="en-US" sz="1000" dirty="0" err="1">
                <a:latin typeface="CMTI12" charset="0"/>
              </a:rPr>
              <a:t>Commun</a:t>
            </a:r>
            <a:r>
              <a:rPr lang="en-US" sz="1000" dirty="0">
                <a:latin typeface="CMR12" charset="0"/>
              </a:rPr>
              <a:t>, 139(2):218 – 234, 2001 </a:t>
            </a:r>
            <a:endParaRPr lang="en-US" sz="1000" dirty="0">
              <a:effectLst/>
            </a:endParaRPr>
          </a:p>
        </p:txBody>
      </p:sp>
    </p:spTree>
    <p:extLst>
      <p:ext uri="{BB962C8B-B14F-4D97-AF65-F5344CB8AC3E}">
        <p14:creationId xmlns:p14="http://schemas.microsoft.com/office/powerpoint/2010/main" val="18062978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18724</TotalTime>
  <Words>1362</Words>
  <Application>Microsoft Macintosh PowerPoint</Application>
  <PresentationFormat>Widescreen</PresentationFormat>
  <Paragraphs>154</Paragraphs>
  <Slides>22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CMR12</vt:lpstr>
      <vt:lpstr>CMTI12</vt:lpstr>
      <vt:lpstr>Office Theme</vt:lpstr>
      <vt:lpstr>Computational Chemistry in Parallel</vt:lpstr>
      <vt:lpstr>Dirac Equation</vt:lpstr>
      <vt:lpstr>Relativistic Two-Electron Integrals</vt:lpstr>
      <vt:lpstr>GPU Architecture: Threads, Warps, Blocks, and Grid</vt:lpstr>
      <vt:lpstr>GPU Architecture: Streaming Multiprocessor Memory Resources</vt:lpstr>
      <vt:lpstr>GPU Architecture: Global Memory</vt:lpstr>
      <vt:lpstr>Matrix Multiplication Example</vt:lpstr>
      <vt:lpstr>Matrix Multiplication Example</vt:lpstr>
      <vt:lpstr>cudaDFRATOM</vt:lpstr>
      <vt:lpstr>Two-Electron Algorithm</vt:lpstr>
      <vt:lpstr>Three-Dimensional Solution</vt:lpstr>
      <vt:lpstr>Three-Dimensional Solution</vt:lpstr>
      <vt:lpstr>Two-Dimensional Solution</vt:lpstr>
      <vt:lpstr>One-Dimensional Solution</vt:lpstr>
      <vt:lpstr>Mapping Threads</vt:lpstr>
      <vt:lpstr>Mapping Threads: Find Location in Matrix</vt:lpstr>
      <vt:lpstr>Mapping Threads: Find λ, p, q, μ, r, and s</vt:lpstr>
      <vt:lpstr>Advantages of Using this Method</vt:lpstr>
      <vt:lpstr>Resource Usage</vt:lpstr>
      <vt:lpstr>2eint performance</vt:lpstr>
      <vt:lpstr>Conclusion and Future Work</vt:lpstr>
      <vt:lpstr>Acknowledgements </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Dylan Hennessey</dc:creator>
  <cp:lastModifiedBy>Dylan Hennessey</cp:lastModifiedBy>
  <cp:revision>162</cp:revision>
  <dcterms:created xsi:type="dcterms:W3CDTF">2018-08-03T17:55:24Z</dcterms:created>
  <dcterms:modified xsi:type="dcterms:W3CDTF">2018-08-21T04:20:00Z</dcterms:modified>
</cp:coreProperties>
</file>

<file path=docProps/thumbnail.jpeg>
</file>